
<file path=[Content_Types].xml><?xml version="1.0" encoding="utf-8"?>
<Types xmlns="http://schemas.openxmlformats.org/package/2006/content-types">
  <Default Extension="fntdata" ContentType="application/x-fontdata"/>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8"/>
  </p:notesMasterIdLst>
  <p:sldIdLst>
    <p:sldId id="256" r:id="rId3"/>
    <p:sldId id="306" r:id="rId4"/>
    <p:sldId id="304" r:id="rId5"/>
    <p:sldId id="257" r:id="rId6"/>
    <p:sldId id="305" r:id="rId7"/>
    <p:sldId id="303" r:id="rId8"/>
    <p:sldId id="265" r:id="rId9"/>
    <p:sldId id="296" r:id="rId10"/>
    <p:sldId id="301" r:id="rId11"/>
    <p:sldId id="262" r:id="rId12"/>
    <p:sldId id="297" r:id="rId13"/>
    <p:sldId id="298" r:id="rId14"/>
    <p:sldId id="299" r:id="rId15"/>
    <p:sldId id="302" r:id="rId16"/>
    <p:sldId id="273" r:id="rId17"/>
    <p:sldId id="294" r:id="rId18"/>
    <p:sldId id="293" r:id="rId19"/>
    <p:sldId id="312" r:id="rId20"/>
    <p:sldId id="313" r:id="rId21"/>
    <p:sldId id="308" r:id="rId22"/>
    <p:sldId id="311" r:id="rId23"/>
    <p:sldId id="314" r:id="rId24"/>
    <p:sldId id="307" r:id="rId25"/>
    <p:sldId id="288" r:id="rId26"/>
    <p:sldId id="300" r:id="rId27"/>
  </p:sldIdLst>
  <p:sldSz cx="9144000" cy="5143500" type="screen16x9"/>
  <p:notesSz cx="6858000" cy="9144000"/>
  <p:embeddedFontLst>
    <p:embeddedFont>
      <p:font typeface="Montserrat" panose="00000500000000000000" pitchFamily="2" charset="0"/>
      <p:regular r:id="rId29"/>
      <p:bold r:id="rId30"/>
      <p:italic r:id="rId31"/>
      <p:boldItalic r:id="rId32"/>
    </p:embeddedFont>
    <p:embeddedFont>
      <p:font typeface="Montserrat Black" panose="00000A00000000000000" pitchFamily="2" charset="0"/>
      <p:bold r:id="rId33"/>
      <p:boldItalic r:id="rId34"/>
    </p:embeddedFont>
    <p:embeddedFont>
      <p:font typeface="Montserrat Light" panose="00000400000000000000" pitchFamily="2" charset="0"/>
      <p:regular r:id="rId35"/>
      <p:italic r:id="rId36"/>
    </p:embeddedFont>
    <p:embeddedFont>
      <p:font typeface="Montserrat Medium" panose="00000600000000000000" pitchFamily="2"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58518-38EB-D765-5FC4-3E17E0EA87DA}" v="202" dt="2024-12-12T19:31:00.371"/>
    <p1510:client id="{155421A1-F343-F930-4C8E-CA8CC4FAF8D6}" v="11" dt="2024-12-12T19:06:11.159"/>
    <p1510:client id="{3916EF14-9572-6DE6-75ED-7AAF0F6BE054}" v="20" dt="2024-12-12T06:19:30.371"/>
    <p1510:client id="{69D028AD-1336-9C57-D52F-DABD3950468C}" v="30" dt="2024-12-11T02:36:50.160"/>
    <p1510:client id="{7A62BFDC-804F-7ABB-6E45-92385A6FBFE7}" v="37" dt="2024-12-12T06:23:54.112"/>
    <p1510:client id="{88331D91-9EE3-5B86-DF00-367F8E211DFF}" v="182" dt="2024-12-11T02:47:40.615"/>
    <p1510:client id="{9EFD60A9-0142-97BF-56FC-4A5B2E41DECF}" v="55" dt="2024-12-11T02:21:16.728"/>
    <p1510:client id="{A63C1375-4345-7B34-1644-8F7A296FD4B5}" v="106" dt="2024-12-11T02:21:30.039"/>
    <p1510:client id="{E0FA5F94-BA12-4E79-A2DD-F87B9C6E0794}" v="54" dt="2024-12-11T02:34:08.467"/>
    <p1510:client id="{E2060FFF-4C56-78C4-BC1C-42B4EFC764DD}" v="1251" dt="2024-12-12T06:14:59.461"/>
    <p1510:client id="{E6FC2053-0B8C-E9F9-4704-36D898C7DAF4}" v="418" dt="2024-12-10T22:30:24.084"/>
    <p1510:client id="{EBB2E920-3BEE-10BA-5F76-7483A5C63C10}" v="4" dt="2024-12-12T19:31:23.371"/>
  </p1510:revLst>
</p1510:revInfo>
</file>

<file path=ppt/tableStyles.xml><?xml version="1.0" encoding="utf-8"?>
<a:tblStyleLst xmlns:a="http://schemas.openxmlformats.org/drawingml/2006/main" def="{962F3539-8495-4C16-99F7-14B2C7F808D6}">
  <a:tblStyle styleId="{962F3539-8495-4C16-99F7-14B2C7F808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0070352-06D2-40D6-8AE0-FF1A09201A6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C4E5B-FB3E-4396-A1FF-F2F134521D30}" type="doc">
      <dgm:prSet loTypeId="urn:microsoft.com/office/officeart/2008/layout/VerticalCurvedList" loCatId="list" qsTypeId="urn:microsoft.com/office/officeart/2005/8/quickstyle/3d3" qsCatId="3D" csTypeId="urn:microsoft.com/office/officeart/2005/8/colors/accent0_3" csCatId="mainScheme" phldr="1"/>
      <dgm:spPr/>
    </dgm:pt>
    <dgm:pt modelId="{1D544B3E-6EAD-4B05-8EA1-8019E0F6D556}">
      <dgm:prSet phldrT="[Text]" custT="1"/>
      <dgm:spPr/>
      <dgm:t>
        <a:bodyPr/>
        <a:lstStyle/>
        <a:p>
          <a:pPr>
            <a:buFont typeface="Arial" panose="020B0604020202020204" pitchFamily="34" charset="0"/>
            <a:buChar char="•"/>
          </a:pPr>
          <a:r>
            <a:rPr lang="en-US" sz="1400" b="1">
              <a:solidFill>
                <a:schemeClr val="tx1"/>
              </a:solidFill>
              <a:latin typeface="Montserrat Light"/>
            </a:rPr>
            <a:t>Similarity Scores: </a:t>
          </a:r>
          <a:r>
            <a:rPr lang="en-US" sz="1400">
              <a:solidFill>
                <a:schemeClr val="tx1"/>
              </a:solidFill>
              <a:latin typeface="Montserrat Light"/>
            </a:rPr>
            <a:t>Cosine Similarity, Jaccard Similarity, TF-IDF, Word2Vec, and BERT embeddings.</a:t>
          </a:r>
        </a:p>
      </dgm:t>
    </dgm:pt>
    <dgm:pt modelId="{CBC62A46-64F4-49A9-AF73-8A4F9F3D22D4}" type="parTrans" cxnId="{94F2A615-EF6A-4D9D-A088-1C1387474C76}">
      <dgm:prSet/>
      <dgm:spPr/>
      <dgm:t>
        <a:bodyPr/>
        <a:lstStyle/>
        <a:p>
          <a:endParaRPr lang="en-US"/>
        </a:p>
      </dgm:t>
    </dgm:pt>
    <dgm:pt modelId="{F96F3027-4E38-4091-A66B-838C2C99043C}" type="sibTrans" cxnId="{94F2A615-EF6A-4D9D-A088-1C1387474C76}">
      <dgm:prSet/>
      <dgm:spPr/>
      <dgm:t>
        <a:bodyPr/>
        <a:lstStyle/>
        <a:p>
          <a:endParaRPr lang="en-US"/>
        </a:p>
      </dgm:t>
    </dgm:pt>
    <dgm:pt modelId="{4C5A3565-941F-4A35-8D45-7EEE220DB9CC}">
      <dgm:prSet phldrT="[Text]" custT="1"/>
      <dgm:spPr/>
      <dgm:t>
        <a:bodyPr/>
        <a:lstStyle/>
        <a:p>
          <a:pPr>
            <a:buFont typeface="Arial" panose="020B0604020202020204" pitchFamily="34" charset="0"/>
            <a:buChar char="•"/>
          </a:pPr>
          <a:r>
            <a:rPr lang="en-US" sz="1400" b="1">
              <a:solidFill>
                <a:schemeClr val="tx1"/>
              </a:solidFill>
              <a:latin typeface="Montserrat Light"/>
            </a:rPr>
            <a:t>Top Matches: </a:t>
          </a:r>
          <a:r>
            <a:rPr lang="en-US" sz="1400">
              <a:solidFill>
                <a:schemeClr val="tx1"/>
              </a:solidFill>
              <a:latin typeface="Montserrat Light"/>
            </a:rPr>
            <a:t>Identify top 2–3 job postings per resume.</a:t>
          </a:r>
        </a:p>
      </dgm:t>
    </dgm:pt>
    <dgm:pt modelId="{94F10CEF-6678-45A9-B2F9-EE0A2DEFB953}" type="parTrans" cxnId="{828EFF65-BA2E-4E6D-900D-73C1A7F2BD42}">
      <dgm:prSet/>
      <dgm:spPr/>
      <dgm:t>
        <a:bodyPr/>
        <a:lstStyle/>
        <a:p>
          <a:endParaRPr lang="en-US"/>
        </a:p>
      </dgm:t>
    </dgm:pt>
    <dgm:pt modelId="{C375E50C-603C-45E7-A5D3-2F9CAAD774C1}" type="sibTrans" cxnId="{828EFF65-BA2E-4E6D-900D-73C1A7F2BD42}">
      <dgm:prSet/>
      <dgm:spPr/>
      <dgm:t>
        <a:bodyPr/>
        <a:lstStyle/>
        <a:p>
          <a:endParaRPr lang="en-US"/>
        </a:p>
      </dgm:t>
    </dgm:pt>
    <dgm:pt modelId="{9AA67AF3-3EA9-4C08-8F86-F27BB65281AB}">
      <dgm:prSet phldrT="[Text]" custT="1"/>
      <dgm:spPr/>
      <dgm:t>
        <a:bodyPr/>
        <a:lstStyle/>
        <a:p>
          <a:pPr>
            <a:buFont typeface="Arial" panose="020B0604020202020204" pitchFamily="34" charset="0"/>
            <a:buChar char="•"/>
          </a:pPr>
          <a:r>
            <a:rPr lang="en-US" sz="1400" b="1">
              <a:solidFill>
                <a:schemeClr val="tx1"/>
              </a:solidFill>
              <a:latin typeface="Montserrat Light"/>
            </a:rPr>
            <a:t>Average Similarity: </a:t>
          </a:r>
          <a:r>
            <a:rPr lang="en-US" sz="1400">
              <a:solidFill>
                <a:schemeClr val="tx1"/>
              </a:solidFill>
              <a:latin typeface="Montserrat Light"/>
            </a:rPr>
            <a:t>Evaluate overall alignment between resumes and postings.</a:t>
          </a:r>
        </a:p>
      </dgm:t>
    </dgm:pt>
    <dgm:pt modelId="{771D67A7-E5BF-4B00-BCEA-77BC650D96F9}" type="parTrans" cxnId="{6A97D519-0D6F-4F84-802B-2BF26C6471A1}">
      <dgm:prSet/>
      <dgm:spPr/>
      <dgm:t>
        <a:bodyPr/>
        <a:lstStyle/>
        <a:p>
          <a:endParaRPr lang="en-US"/>
        </a:p>
      </dgm:t>
    </dgm:pt>
    <dgm:pt modelId="{757EE941-53EB-48C1-B24A-D95A437E13F6}" type="sibTrans" cxnId="{6A97D519-0D6F-4F84-802B-2BF26C6471A1}">
      <dgm:prSet/>
      <dgm:spPr/>
      <dgm:t>
        <a:bodyPr/>
        <a:lstStyle/>
        <a:p>
          <a:endParaRPr lang="en-US"/>
        </a:p>
      </dgm:t>
    </dgm:pt>
    <dgm:pt modelId="{15CED082-B053-4B75-BEA2-9770D778B557}">
      <dgm:prSet phldrT="[Text]" custT="1"/>
      <dgm:spPr/>
      <dgm:t>
        <a:bodyPr/>
        <a:lstStyle/>
        <a:p>
          <a:pPr>
            <a:buFont typeface="Arial" panose="020B0604020202020204" pitchFamily="34" charset="0"/>
            <a:buChar char="•"/>
          </a:pPr>
          <a:r>
            <a:rPr lang="en-US" sz="1400" b="1">
              <a:solidFill>
                <a:schemeClr val="tx1"/>
              </a:solidFill>
              <a:latin typeface="Montserrat Light"/>
            </a:rPr>
            <a:t>Qualitative Analysis: </a:t>
          </a:r>
          <a:r>
            <a:rPr lang="en-US" sz="1400">
              <a:solidFill>
                <a:schemeClr val="tx1"/>
              </a:solidFill>
              <a:latin typeface="Montserrat Light"/>
            </a:rPr>
            <a:t>Extract and compare top terms in resumes and job descriptions.</a:t>
          </a:r>
        </a:p>
      </dgm:t>
    </dgm:pt>
    <dgm:pt modelId="{077A3C5A-639C-4CCB-9E8F-D8A29328519F}" type="parTrans" cxnId="{06BA3883-789C-42BF-BB75-DD4B771833FA}">
      <dgm:prSet/>
      <dgm:spPr/>
      <dgm:t>
        <a:bodyPr/>
        <a:lstStyle/>
        <a:p>
          <a:endParaRPr lang="en-US"/>
        </a:p>
      </dgm:t>
    </dgm:pt>
    <dgm:pt modelId="{AC056F17-BDFB-49F9-BA68-71A4C852027B}" type="sibTrans" cxnId="{06BA3883-789C-42BF-BB75-DD4B771833FA}">
      <dgm:prSet/>
      <dgm:spPr/>
      <dgm:t>
        <a:bodyPr/>
        <a:lstStyle/>
        <a:p>
          <a:endParaRPr lang="en-US"/>
        </a:p>
      </dgm:t>
    </dgm:pt>
    <dgm:pt modelId="{C9EAE2EB-2137-4DC8-84C9-28451669120E}">
      <dgm:prSet phldrT="[Text]" custT="1"/>
      <dgm:spPr/>
      <dgm:t>
        <a:bodyPr/>
        <a:lstStyle/>
        <a:p>
          <a:pPr>
            <a:buFont typeface="Arial" panose="020B0604020202020204" pitchFamily="34" charset="0"/>
            <a:buChar char="•"/>
          </a:pPr>
          <a:r>
            <a:rPr lang="en-US" sz="1400" b="1">
              <a:solidFill>
                <a:schemeClr val="tx1"/>
              </a:solidFill>
              <a:latin typeface="Montserrat Light"/>
            </a:rPr>
            <a:t>Visualizations: </a:t>
          </a:r>
          <a:r>
            <a:rPr lang="en-US" sz="1400">
              <a:solidFill>
                <a:schemeClr val="tx1"/>
              </a:solidFill>
              <a:latin typeface="Montserrat Light"/>
            </a:rPr>
            <a:t>Scatter plots and heatmaps for trend comparison.</a:t>
          </a:r>
        </a:p>
      </dgm:t>
    </dgm:pt>
    <dgm:pt modelId="{CF71AA78-BA8F-456D-A22C-6F331705AEF5}" type="parTrans" cxnId="{661FE1DE-B8B1-4441-B121-A7D6B85B4964}">
      <dgm:prSet/>
      <dgm:spPr/>
      <dgm:t>
        <a:bodyPr/>
        <a:lstStyle/>
        <a:p>
          <a:endParaRPr lang="en-US"/>
        </a:p>
      </dgm:t>
    </dgm:pt>
    <dgm:pt modelId="{68FCFC37-33A2-4F7A-99DE-B90819C18348}" type="sibTrans" cxnId="{661FE1DE-B8B1-4441-B121-A7D6B85B4964}">
      <dgm:prSet/>
      <dgm:spPr/>
      <dgm:t>
        <a:bodyPr/>
        <a:lstStyle/>
        <a:p>
          <a:endParaRPr lang="en-US"/>
        </a:p>
      </dgm:t>
    </dgm:pt>
    <dgm:pt modelId="{BAD82299-F9FE-4666-A9D3-B37787B55C7B}" type="pres">
      <dgm:prSet presAssocID="{08FC4E5B-FB3E-4396-A1FF-F2F134521D30}" presName="Name0" presStyleCnt="0">
        <dgm:presLayoutVars>
          <dgm:chMax val="7"/>
          <dgm:chPref val="7"/>
          <dgm:dir/>
        </dgm:presLayoutVars>
      </dgm:prSet>
      <dgm:spPr/>
    </dgm:pt>
    <dgm:pt modelId="{5858840A-EB67-4C54-9791-1AB9D86F7AA5}" type="pres">
      <dgm:prSet presAssocID="{08FC4E5B-FB3E-4396-A1FF-F2F134521D30}" presName="Name1" presStyleCnt="0"/>
      <dgm:spPr/>
    </dgm:pt>
    <dgm:pt modelId="{8447350B-2B84-4959-BDC0-60B383525676}" type="pres">
      <dgm:prSet presAssocID="{08FC4E5B-FB3E-4396-A1FF-F2F134521D30}" presName="cycle" presStyleCnt="0"/>
      <dgm:spPr/>
    </dgm:pt>
    <dgm:pt modelId="{BE2FBA80-CB98-4BD1-A04C-BCA376D4B7AC}" type="pres">
      <dgm:prSet presAssocID="{08FC4E5B-FB3E-4396-A1FF-F2F134521D30}" presName="srcNode" presStyleLbl="node1" presStyleIdx="0" presStyleCnt="5"/>
      <dgm:spPr/>
    </dgm:pt>
    <dgm:pt modelId="{F431F755-7D7D-43B3-8803-E883F5F8CCDF}" type="pres">
      <dgm:prSet presAssocID="{08FC4E5B-FB3E-4396-A1FF-F2F134521D30}" presName="conn" presStyleLbl="parChTrans1D2" presStyleIdx="0" presStyleCnt="1"/>
      <dgm:spPr/>
    </dgm:pt>
    <dgm:pt modelId="{E95A94C5-F0CC-4CB3-863D-765F0479B2B9}" type="pres">
      <dgm:prSet presAssocID="{08FC4E5B-FB3E-4396-A1FF-F2F134521D30}" presName="extraNode" presStyleLbl="node1" presStyleIdx="0" presStyleCnt="5"/>
      <dgm:spPr/>
    </dgm:pt>
    <dgm:pt modelId="{212C81C3-A1BD-4A58-BD3C-8D2EC35285FB}" type="pres">
      <dgm:prSet presAssocID="{08FC4E5B-FB3E-4396-A1FF-F2F134521D30}" presName="dstNode" presStyleLbl="node1" presStyleIdx="0" presStyleCnt="5"/>
      <dgm:spPr/>
    </dgm:pt>
    <dgm:pt modelId="{ED03520E-39D2-4216-B1A9-E82570461970}" type="pres">
      <dgm:prSet presAssocID="{1D544B3E-6EAD-4B05-8EA1-8019E0F6D556}" presName="text_1" presStyleLbl="node1" presStyleIdx="0" presStyleCnt="5">
        <dgm:presLayoutVars>
          <dgm:bulletEnabled val="1"/>
        </dgm:presLayoutVars>
      </dgm:prSet>
      <dgm:spPr/>
    </dgm:pt>
    <dgm:pt modelId="{A1BDF187-4F90-45C9-9AD5-BC1560019707}" type="pres">
      <dgm:prSet presAssocID="{1D544B3E-6EAD-4B05-8EA1-8019E0F6D556}" presName="accent_1" presStyleCnt="0"/>
      <dgm:spPr/>
    </dgm:pt>
    <dgm:pt modelId="{4AD9525B-7BFF-4A38-94D2-CF4E4C04F566}" type="pres">
      <dgm:prSet presAssocID="{1D544B3E-6EAD-4B05-8EA1-8019E0F6D556}" presName="accentRepeatNode" presStyleLbl="solidFgAcc1" presStyleIdx="0" presStyleCnt="5"/>
      <dgm:spPr/>
    </dgm:pt>
    <dgm:pt modelId="{CC2D550B-FE07-4DD1-9837-9E480F72A34F}" type="pres">
      <dgm:prSet presAssocID="{4C5A3565-941F-4A35-8D45-7EEE220DB9CC}" presName="text_2" presStyleLbl="node1" presStyleIdx="1" presStyleCnt="5">
        <dgm:presLayoutVars>
          <dgm:bulletEnabled val="1"/>
        </dgm:presLayoutVars>
      </dgm:prSet>
      <dgm:spPr/>
    </dgm:pt>
    <dgm:pt modelId="{71D3D380-A6DD-48AD-B130-9D1081C4FBC6}" type="pres">
      <dgm:prSet presAssocID="{4C5A3565-941F-4A35-8D45-7EEE220DB9CC}" presName="accent_2" presStyleCnt="0"/>
      <dgm:spPr/>
    </dgm:pt>
    <dgm:pt modelId="{3BB2BB02-7E58-400D-8258-6B78F4A41296}" type="pres">
      <dgm:prSet presAssocID="{4C5A3565-941F-4A35-8D45-7EEE220DB9CC}" presName="accentRepeatNode" presStyleLbl="solidFgAcc1" presStyleIdx="1" presStyleCnt="5"/>
      <dgm:spPr/>
    </dgm:pt>
    <dgm:pt modelId="{ECA28183-0C4C-4423-8EF4-C3EA9A6812BE}" type="pres">
      <dgm:prSet presAssocID="{9AA67AF3-3EA9-4C08-8F86-F27BB65281AB}" presName="text_3" presStyleLbl="node1" presStyleIdx="2" presStyleCnt="5">
        <dgm:presLayoutVars>
          <dgm:bulletEnabled val="1"/>
        </dgm:presLayoutVars>
      </dgm:prSet>
      <dgm:spPr/>
    </dgm:pt>
    <dgm:pt modelId="{717E5B6B-FF0F-4F58-9298-42739602C0D1}" type="pres">
      <dgm:prSet presAssocID="{9AA67AF3-3EA9-4C08-8F86-F27BB65281AB}" presName="accent_3" presStyleCnt="0"/>
      <dgm:spPr/>
    </dgm:pt>
    <dgm:pt modelId="{958A52A2-B260-4314-A97D-EB04C3C6C4E9}" type="pres">
      <dgm:prSet presAssocID="{9AA67AF3-3EA9-4C08-8F86-F27BB65281AB}" presName="accentRepeatNode" presStyleLbl="solidFgAcc1" presStyleIdx="2" presStyleCnt="5"/>
      <dgm:spPr/>
    </dgm:pt>
    <dgm:pt modelId="{75F91486-B552-49D6-A9F4-336C76E80FCA}" type="pres">
      <dgm:prSet presAssocID="{C9EAE2EB-2137-4DC8-84C9-28451669120E}" presName="text_4" presStyleLbl="node1" presStyleIdx="3" presStyleCnt="5">
        <dgm:presLayoutVars>
          <dgm:bulletEnabled val="1"/>
        </dgm:presLayoutVars>
      </dgm:prSet>
      <dgm:spPr/>
    </dgm:pt>
    <dgm:pt modelId="{0CC7C4E7-B8F8-48F1-9546-1BC1748BDFCE}" type="pres">
      <dgm:prSet presAssocID="{C9EAE2EB-2137-4DC8-84C9-28451669120E}" presName="accent_4" presStyleCnt="0"/>
      <dgm:spPr/>
    </dgm:pt>
    <dgm:pt modelId="{F5B1CDE7-EC66-4B46-9920-1D77B59E0051}" type="pres">
      <dgm:prSet presAssocID="{C9EAE2EB-2137-4DC8-84C9-28451669120E}" presName="accentRepeatNode" presStyleLbl="solidFgAcc1" presStyleIdx="3" presStyleCnt="5"/>
      <dgm:spPr/>
    </dgm:pt>
    <dgm:pt modelId="{209E6167-B546-4C7F-AF17-704E97A4E023}" type="pres">
      <dgm:prSet presAssocID="{15CED082-B053-4B75-BEA2-9770D778B557}" presName="text_5" presStyleLbl="node1" presStyleIdx="4" presStyleCnt="5">
        <dgm:presLayoutVars>
          <dgm:bulletEnabled val="1"/>
        </dgm:presLayoutVars>
      </dgm:prSet>
      <dgm:spPr/>
    </dgm:pt>
    <dgm:pt modelId="{F96C7161-1C02-48F3-B808-0735F4C7F3F4}" type="pres">
      <dgm:prSet presAssocID="{15CED082-B053-4B75-BEA2-9770D778B557}" presName="accent_5" presStyleCnt="0"/>
      <dgm:spPr/>
    </dgm:pt>
    <dgm:pt modelId="{48FB1057-70B5-48A4-ABC2-834AF7D99865}" type="pres">
      <dgm:prSet presAssocID="{15CED082-B053-4B75-BEA2-9770D778B557}" presName="accentRepeatNode" presStyleLbl="solidFgAcc1" presStyleIdx="4" presStyleCnt="5"/>
      <dgm:spPr/>
    </dgm:pt>
  </dgm:ptLst>
  <dgm:cxnLst>
    <dgm:cxn modelId="{94F2A615-EF6A-4D9D-A088-1C1387474C76}" srcId="{08FC4E5B-FB3E-4396-A1FF-F2F134521D30}" destId="{1D544B3E-6EAD-4B05-8EA1-8019E0F6D556}" srcOrd="0" destOrd="0" parTransId="{CBC62A46-64F4-49A9-AF73-8A4F9F3D22D4}" sibTransId="{F96F3027-4E38-4091-A66B-838C2C99043C}"/>
    <dgm:cxn modelId="{6A97D519-0D6F-4F84-802B-2BF26C6471A1}" srcId="{08FC4E5B-FB3E-4396-A1FF-F2F134521D30}" destId="{9AA67AF3-3EA9-4C08-8F86-F27BB65281AB}" srcOrd="2" destOrd="0" parTransId="{771D67A7-E5BF-4B00-BCEA-77BC650D96F9}" sibTransId="{757EE941-53EB-48C1-B24A-D95A437E13F6}"/>
    <dgm:cxn modelId="{C8798D33-192E-487F-B99E-EE8402946134}" type="presOf" srcId="{9AA67AF3-3EA9-4C08-8F86-F27BB65281AB}" destId="{ECA28183-0C4C-4423-8EF4-C3EA9A6812BE}" srcOrd="0" destOrd="0" presId="urn:microsoft.com/office/officeart/2008/layout/VerticalCurvedList"/>
    <dgm:cxn modelId="{37C0173D-8346-4DAC-81C9-C827F45FF363}" type="presOf" srcId="{1D544B3E-6EAD-4B05-8EA1-8019E0F6D556}" destId="{ED03520E-39D2-4216-B1A9-E82570461970}" srcOrd="0" destOrd="0" presId="urn:microsoft.com/office/officeart/2008/layout/VerticalCurvedList"/>
    <dgm:cxn modelId="{828EFF65-BA2E-4E6D-900D-73C1A7F2BD42}" srcId="{08FC4E5B-FB3E-4396-A1FF-F2F134521D30}" destId="{4C5A3565-941F-4A35-8D45-7EEE220DB9CC}" srcOrd="1" destOrd="0" parTransId="{94F10CEF-6678-45A9-B2F9-EE0A2DEFB953}" sibTransId="{C375E50C-603C-45E7-A5D3-2F9CAAD774C1}"/>
    <dgm:cxn modelId="{40A6F746-08C2-4AC7-B0D8-8DACD728DAD7}" type="presOf" srcId="{C9EAE2EB-2137-4DC8-84C9-28451669120E}" destId="{75F91486-B552-49D6-A9F4-336C76E80FCA}" srcOrd="0" destOrd="0" presId="urn:microsoft.com/office/officeart/2008/layout/VerticalCurvedList"/>
    <dgm:cxn modelId="{06BA3883-789C-42BF-BB75-DD4B771833FA}" srcId="{08FC4E5B-FB3E-4396-A1FF-F2F134521D30}" destId="{15CED082-B053-4B75-BEA2-9770D778B557}" srcOrd="4" destOrd="0" parTransId="{077A3C5A-639C-4CCB-9E8F-D8A29328519F}" sibTransId="{AC056F17-BDFB-49F9-BA68-71A4C852027B}"/>
    <dgm:cxn modelId="{F2DCD093-6E21-4910-A466-CF493E335956}" type="presOf" srcId="{4C5A3565-941F-4A35-8D45-7EEE220DB9CC}" destId="{CC2D550B-FE07-4DD1-9837-9E480F72A34F}" srcOrd="0" destOrd="0" presId="urn:microsoft.com/office/officeart/2008/layout/VerticalCurvedList"/>
    <dgm:cxn modelId="{57769AA9-428D-4F93-B2DA-09028AA6E90B}" type="presOf" srcId="{F96F3027-4E38-4091-A66B-838C2C99043C}" destId="{F431F755-7D7D-43B3-8803-E883F5F8CCDF}" srcOrd="0" destOrd="0" presId="urn:microsoft.com/office/officeart/2008/layout/VerticalCurvedList"/>
    <dgm:cxn modelId="{E88652CD-3E24-4952-827E-83E19409C135}" type="presOf" srcId="{15CED082-B053-4B75-BEA2-9770D778B557}" destId="{209E6167-B546-4C7F-AF17-704E97A4E023}" srcOrd="0" destOrd="0" presId="urn:microsoft.com/office/officeart/2008/layout/VerticalCurvedList"/>
    <dgm:cxn modelId="{DD1068D8-793A-4B9A-9D1C-06E3E539A8CB}" type="presOf" srcId="{08FC4E5B-FB3E-4396-A1FF-F2F134521D30}" destId="{BAD82299-F9FE-4666-A9D3-B37787B55C7B}" srcOrd="0" destOrd="0" presId="urn:microsoft.com/office/officeart/2008/layout/VerticalCurvedList"/>
    <dgm:cxn modelId="{661FE1DE-B8B1-4441-B121-A7D6B85B4964}" srcId="{08FC4E5B-FB3E-4396-A1FF-F2F134521D30}" destId="{C9EAE2EB-2137-4DC8-84C9-28451669120E}" srcOrd="3" destOrd="0" parTransId="{CF71AA78-BA8F-456D-A22C-6F331705AEF5}" sibTransId="{68FCFC37-33A2-4F7A-99DE-B90819C18348}"/>
    <dgm:cxn modelId="{1E07F136-EC5E-48A2-A3F5-19AC1BF4EB35}" type="presParOf" srcId="{BAD82299-F9FE-4666-A9D3-B37787B55C7B}" destId="{5858840A-EB67-4C54-9791-1AB9D86F7AA5}" srcOrd="0" destOrd="0" presId="urn:microsoft.com/office/officeart/2008/layout/VerticalCurvedList"/>
    <dgm:cxn modelId="{026AD121-1886-4487-AA5F-F601DBB6F09D}" type="presParOf" srcId="{5858840A-EB67-4C54-9791-1AB9D86F7AA5}" destId="{8447350B-2B84-4959-BDC0-60B383525676}" srcOrd="0" destOrd="0" presId="urn:microsoft.com/office/officeart/2008/layout/VerticalCurvedList"/>
    <dgm:cxn modelId="{3BCFD1F6-9898-4BCC-812C-3C04201E8E13}" type="presParOf" srcId="{8447350B-2B84-4959-BDC0-60B383525676}" destId="{BE2FBA80-CB98-4BD1-A04C-BCA376D4B7AC}" srcOrd="0" destOrd="0" presId="urn:microsoft.com/office/officeart/2008/layout/VerticalCurvedList"/>
    <dgm:cxn modelId="{CFF76E20-84F6-4D7A-A712-4D7207ECB6A0}" type="presParOf" srcId="{8447350B-2B84-4959-BDC0-60B383525676}" destId="{F431F755-7D7D-43B3-8803-E883F5F8CCDF}" srcOrd="1" destOrd="0" presId="urn:microsoft.com/office/officeart/2008/layout/VerticalCurvedList"/>
    <dgm:cxn modelId="{6BF3CBF3-7EFC-4495-A1A1-BE5811D49932}" type="presParOf" srcId="{8447350B-2B84-4959-BDC0-60B383525676}" destId="{E95A94C5-F0CC-4CB3-863D-765F0479B2B9}" srcOrd="2" destOrd="0" presId="urn:microsoft.com/office/officeart/2008/layout/VerticalCurvedList"/>
    <dgm:cxn modelId="{EA26634E-A759-4D95-9465-711C456860B0}" type="presParOf" srcId="{8447350B-2B84-4959-BDC0-60B383525676}" destId="{212C81C3-A1BD-4A58-BD3C-8D2EC35285FB}" srcOrd="3" destOrd="0" presId="urn:microsoft.com/office/officeart/2008/layout/VerticalCurvedList"/>
    <dgm:cxn modelId="{515BEE68-A30A-44C1-8CAE-DE281283C8A4}" type="presParOf" srcId="{5858840A-EB67-4C54-9791-1AB9D86F7AA5}" destId="{ED03520E-39D2-4216-B1A9-E82570461970}" srcOrd="1" destOrd="0" presId="urn:microsoft.com/office/officeart/2008/layout/VerticalCurvedList"/>
    <dgm:cxn modelId="{3AA732FA-16E5-4378-8734-98BFFD5698AA}" type="presParOf" srcId="{5858840A-EB67-4C54-9791-1AB9D86F7AA5}" destId="{A1BDF187-4F90-45C9-9AD5-BC1560019707}" srcOrd="2" destOrd="0" presId="urn:microsoft.com/office/officeart/2008/layout/VerticalCurvedList"/>
    <dgm:cxn modelId="{FAC51428-C476-4CC0-98A1-12DDE0960284}" type="presParOf" srcId="{A1BDF187-4F90-45C9-9AD5-BC1560019707}" destId="{4AD9525B-7BFF-4A38-94D2-CF4E4C04F566}" srcOrd="0" destOrd="0" presId="urn:microsoft.com/office/officeart/2008/layout/VerticalCurvedList"/>
    <dgm:cxn modelId="{3D3D8419-E562-47FE-B299-C654581E4B6A}" type="presParOf" srcId="{5858840A-EB67-4C54-9791-1AB9D86F7AA5}" destId="{CC2D550B-FE07-4DD1-9837-9E480F72A34F}" srcOrd="3" destOrd="0" presId="urn:microsoft.com/office/officeart/2008/layout/VerticalCurvedList"/>
    <dgm:cxn modelId="{750F79F5-7A67-4D5D-B948-5CF7021E21C3}" type="presParOf" srcId="{5858840A-EB67-4C54-9791-1AB9D86F7AA5}" destId="{71D3D380-A6DD-48AD-B130-9D1081C4FBC6}" srcOrd="4" destOrd="0" presId="urn:microsoft.com/office/officeart/2008/layout/VerticalCurvedList"/>
    <dgm:cxn modelId="{500E8685-EBAC-4400-857F-259E1CECCEEE}" type="presParOf" srcId="{71D3D380-A6DD-48AD-B130-9D1081C4FBC6}" destId="{3BB2BB02-7E58-400D-8258-6B78F4A41296}" srcOrd="0" destOrd="0" presId="urn:microsoft.com/office/officeart/2008/layout/VerticalCurvedList"/>
    <dgm:cxn modelId="{250E8D57-BD7E-4D08-9EBB-4354E399D9D4}" type="presParOf" srcId="{5858840A-EB67-4C54-9791-1AB9D86F7AA5}" destId="{ECA28183-0C4C-4423-8EF4-C3EA9A6812BE}" srcOrd="5" destOrd="0" presId="urn:microsoft.com/office/officeart/2008/layout/VerticalCurvedList"/>
    <dgm:cxn modelId="{0402C47E-F265-4357-80D9-917F8EFDD2A1}" type="presParOf" srcId="{5858840A-EB67-4C54-9791-1AB9D86F7AA5}" destId="{717E5B6B-FF0F-4F58-9298-42739602C0D1}" srcOrd="6" destOrd="0" presId="urn:microsoft.com/office/officeart/2008/layout/VerticalCurvedList"/>
    <dgm:cxn modelId="{C70E0ED3-7989-4A71-81DD-E291BE0E2962}" type="presParOf" srcId="{717E5B6B-FF0F-4F58-9298-42739602C0D1}" destId="{958A52A2-B260-4314-A97D-EB04C3C6C4E9}" srcOrd="0" destOrd="0" presId="urn:microsoft.com/office/officeart/2008/layout/VerticalCurvedList"/>
    <dgm:cxn modelId="{63134301-F0AB-4857-833B-CFD6F07566C2}" type="presParOf" srcId="{5858840A-EB67-4C54-9791-1AB9D86F7AA5}" destId="{75F91486-B552-49D6-A9F4-336C76E80FCA}" srcOrd="7" destOrd="0" presId="urn:microsoft.com/office/officeart/2008/layout/VerticalCurvedList"/>
    <dgm:cxn modelId="{0BB00E99-F517-4119-A81A-4466C3954C4B}" type="presParOf" srcId="{5858840A-EB67-4C54-9791-1AB9D86F7AA5}" destId="{0CC7C4E7-B8F8-48F1-9546-1BC1748BDFCE}" srcOrd="8" destOrd="0" presId="urn:microsoft.com/office/officeart/2008/layout/VerticalCurvedList"/>
    <dgm:cxn modelId="{FEF14858-0283-4FE5-882D-D1B707A568C8}" type="presParOf" srcId="{0CC7C4E7-B8F8-48F1-9546-1BC1748BDFCE}" destId="{F5B1CDE7-EC66-4B46-9920-1D77B59E0051}" srcOrd="0" destOrd="0" presId="urn:microsoft.com/office/officeart/2008/layout/VerticalCurvedList"/>
    <dgm:cxn modelId="{DEC34E10-7BD3-4970-BCE1-91419CBC13B4}" type="presParOf" srcId="{5858840A-EB67-4C54-9791-1AB9D86F7AA5}" destId="{209E6167-B546-4C7F-AF17-704E97A4E023}" srcOrd="9" destOrd="0" presId="urn:microsoft.com/office/officeart/2008/layout/VerticalCurvedList"/>
    <dgm:cxn modelId="{A7D63787-4AF4-4581-823E-E0F4B29E0BC0}" type="presParOf" srcId="{5858840A-EB67-4C54-9791-1AB9D86F7AA5}" destId="{F96C7161-1C02-48F3-B808-0735F4C7F3F4}" srcOrd="10" destOrd="0" presId="urn:microsoft.com/office/officeart/2008/layout/VerticalCurvedList"/>
    <dgm:cxn modelId="{861F09F6-EC23-4F42-B72A-5E273F3F1EE4}" type="presParOf" srcId="{F96C7161-1C02-48F3-B808-0735F4C7F3F4}" destId="{48FB1057-70B5-48A4-ABC2-834AF7D9986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D7222B-E4ED-4E37-A802-58D01E7E1F37}" type="doc">
      <dgm:prSet loTypeId="urn:microsoft.com/office/officeart/2005/8/layout/hProcess9" loCatId="process" qsTypeId="urn:microsoft.com/office/officeart/2005/8/quickstyle/simple1" qsCatId="simple" csTypeId="urn:microsoft.com/office/officeart/2005/8/colors/accent1_1" csCatId="accent1" phldr="1"/>
      <dgm:spPr/>
      <dgm:t>
        <a:bodyPr/>
        <a:lstStyle/>
        <a:p>
          <a:endParaRPr lang="en-US"/>
        </a:p>
      </dgm:t>
    </dgm:pt>
    <dgm:pt modelId="{262C5A41-B532-438D-B062-68575509BED3}">
      <dgm:prSet phldrT="[Text]" phldr="0"/>
      <dgm:spPr/>
      <dgm:t>
        <a:bodyPr/>
        <a:lstStyle/>
        <a:p>
          <a:r>
            <a:rPr lang="en-US">
              <a:latin typeface="Arial"/>
            </a:rPr>
            <a:t>Preprocessing</a:t>
          </a:r>
          <a:endParaRPr lang="en-US"/>
        </a:p>
      </dgm:t>
    </dgm:pt>
    <dgm:pt modelId="{AAD1AAFB-B9FD-4AB1-B34E-4E069EB267D1}" type="parTrans" cxnId="{5F64315B-6AB5-4D57-806E-2010EA6CE5A9}">
      <dgm:prSet/>
      <dgm:spPr/>
    </dgm:pt>
    <dgm:pt modelId="{D970ED59-0583-44D9-B82B-52A0355630A6}" type="sibTrans" cxnId="{5F64315B-6AB5-4D57-806E-2010EA6CE5A9}">
      <dgm:prSet/>
      <dgm:spPr/>
      <dgm:t>
        <a:bodyPr/>
        <a:lstStyle/>
        <a:p>
          <a:endParaRPr lang="en-US"/>
        </a:p>
      </dgm:t>
    </dgm:pt>
    <dgm:pt modelId="{3875CF8F-3165-4A4E-839C-27C6037CC15A}">
      <dgm:prSet phldrT="[Text]" phldr="0"/>
      <dgm:spPr/>
      <dgm:t>
        <a:bodyPr/>
        <a:lstStyle/>
        <a:p>
          <a:r>
            <a:rPr lang="en-US">
              <a:latin typeface="Arial"/>
            </a:rPr>
            <a:t>Vectorization</a:t>
          </a:r>
          <a:endParaRPr lang="en-US"/>
        </a:p>
      </dgm:t>
    </dgm:pt>
    <dgm:pt modelId="{2F932208-9F9B-4309-A893-61F105EDBE1F}" type="parTrans" cxnId="{CEC96C21-6F37-4265-B817-4121419587DB}">
      <dgm:prSet/>
      <dgm:spPr/>
    </dgm:pt>
    <dgm:pt modelId="{25B886C3-E8A4-4978-ABCC-83DB2C10157F}" type="sibTrans" cxnId="{CEC96C21-6F37-4265-B817-4121419587DB}">
      <dgm:prSet/>
      <dgm:spPr/>
      <dgm:t>
        <a:bodyPr/>
        <a:lstStyle/>
        <a:p>
          <a:endParaRPr lang="en-US"/>
        </a:p>
      </dgm:t>
    </dgm:pt>
    <dgm:pt modelId="{4126AF12-5AC0-4728-85FB-10A83D1C0AE2}">
      <dgm:prSet phldrT="[Text]" phldr="0"/>
      <dgm:spPr/>
      <dgm:t>
        <a:bodyPr/>
        <a:lstStyle/>
        <a:p>
          <a:pPr rtl="0"/>
          <a:r>
            <a:rPr lang="en-US">
              <a:latin typeface="Arial"/>
            </a:rPr>
            <a:t>Similarity Calculation</a:t>
          </a:r>
          <a:endParaRPr lang="en-US"/>
        </a:p>
      </dgm:t>
    </dgm:pt>
    <dgm:pt modelId="{C8786178-33C5-4A17-BB8A-DC845EE362C5}" type="parTrans" cxnId="{10137438-B068-46F5-AFA3-33DC072C8960}">
      <dgm:prSet/>
      <dgm:spPr/>
    </dgm:pt>
    <dgm:pt modelId="{CC289AA1-D09E-415D-ACB7-BA9C61870108}" type="sibTrans" cxnId="{10137438-B068-46F5-AFA3-33DC072C8960}">
      <dgm:prSet/>
      <dgm:spPr/>
      <dgm:t>
        <a:bodyPr/>
        <a:lstStyle/>
        <a:p>
          <a:endParaRPr lang="en-US"/>
        </a:p>
      </dgm:t>
    </dgm:pt>
    <dgm:pt modelId="{C7E50E4C-21E1-40BF-A8F9-07F3CA21D099}">
      <dgm:prSet phldr="0"/>
      <dgm:spPr/>
      <dgm:t>
        <a:bodyPr/>
        <a:lstStyle/>
        <a:p>
          <a:pPr rtl="0"/>
          <a:r>
            <a:rPr lang="en-US">
              <a:latin typeface="Arial"/>
            </a:rPr>
            <a:t>Validation</a:t>
          </a:r>
        </a:p>
      </dgm:t>
    </dgm:pt>
    <dgm:pt modelId="{6424CE23-BE57-4E02-9CAE-BFA710CB9E5A}" type="parTrans" cxnId="{56BC98B8-ABF6-41CE-8B01-6D0E71B19CBF}">
      <dgm:prSet/>
      <dgm:spPr/>
    </dgm:pt>
    <dgm:pt modelId="{6F74B71E-884C-490F-A142-C3A0D80B962F}" type="sibTrans" cxnId="{56BC98B8-ABF6-41CE-8B01-6D0E71B19CBF}">
      <dgm:prSet/>
      <dgm:spPr/>
    </dgm:pt>
    <dgm:pt modelId="{3E1E80B4-5153-4C14-BFCC-E74F6358A0EC}" type="pres">
      <dgm:prSet presAssocID="{77D7222B-E4ED-4E37-A802-58D01E7E1F37}" presName="CompostProcess" presStyleCnt="0">
        <dgm:presLayoutVars>
          <dgm:dir/>
          <dgm:resizeHandles val="exact"/>
        </dgm:presLayoutVars>
      </dgm:prSet>
      <dgm:spPr/>
    </dgm:pt>
    <dgm:pt modelId="{3182D87A-C5BA-4C85-B2FF-13FF5FE7ECE4}" type="pres">
      <dgm:prSet presAssocID="{77D7222B-E4ED-4E37-A802-58D01E7E1F37}" presName="arrow" presStyleLbl="bgShp" presStyleIdx="0" presStyleCnt="1"/>
      <dgm:spPr/>
    </dgm:pt>
    <dgm:pt modelId="{D718BAA8-54CC-404E-91C4-C7ED4CA595B7}" type="pres">
      <dgm:prSet presAssocID="{77D7222B-E4ED-4E37-A802-58D01E7E1F37}" presName="linearProcess" presStyleCnt="0"/>
      <dgm:spPr/>
    </dgm:pt>
    <dgm:pt modelId="{DD7AFCE5-97C2-47F7-B773-12F388622023}" type="pres">
      <dgm:prSet presAssocID="{262C5A41-B532-438D-B062-68575509BED3}" presName="textNode" presStyleLbl="node1" presStyleIdx="0" presStyleCnt="4">
        <dgm:presLayoutVars>
          <dgm:bulletEnabled val="1"/>
        </dgm:presLayoutVars>
      </dgm:prSet>
      <dgm:spPr/>
    </dgm:pt>
    <dgm:pt modelId="{865401A4-6385-4561-B365-13916A5E0D5C}" type="pres">
      <dgm:prSet presAssocID="{D970ED59-0583-44D9-B82B-52A0355630A6}" presName="sibTrans" presStyleCnt="0"/>
      <dgm:spPr/>
    </dgm:pt>
    <dgm:pt modelId="{7E6D0CB4-9E81-47CD-8BDC-16225E77AA49}" type="pres">
      <dgm:prSet presAssocID="{3875CF8F-3165-4A4E-839C-27C6037CC15A}" presName="textNode" presStyleLbl="node1" presStyleIdx="1" presStyleCnt="4">
        <dgm:presLayoutVars>
          <dgm:bulletEnabled val="1"/>
        </dgm:presLayoutVars>
      </dgm:prSet>
      <dgm:spPr/>
    </dgm:pt>
    <dgm:pt modelId="{6B3AAB28-74A1-4096-9803-3B05E729E5FC}" type="pres">
      <dgm:prSet presAssocID="{25B886C3-E8A4-4978-ABCC-83DB2C10157F}" presName="sibTrans" presStyleCnt="0"/>
      <dgm:spPr/>
    </dgm:pt>
    <dgm:pt modelId="{43A624A5-E65B-4BDD-A7B4-095BCAA15A5D}" type="pres">
      <dgm:prSet presAssocID="{4126AF12-5AC0-4728-85FB-10A83D1C0AE2}" presName="textNode" presStyleLbl="node1" presStyleIdx="2" presStyleCnt="4">
        <dgm:presLayoutVars>
          <dgm:bulletEnabled val="1"/>
        </dgm:presLayoutVars>
      </dgm:prSet>
      <dgm:spPr/>
    </dgm:pt>
    <dgm:pt modelId="{9C12321D-5B17-4BB2-B63F-00145C3FCC78}" type="pres">
      <dgm:prSet presAssocID="{CC289AA1-D09E-415D-ACB7-BA9C61870108}" presName="sibTrans" presStyleCnt="0"/>
      <dgm:spPr/>
    </dgm:pt>
    <dgm:pt modelId="{E305E8B0-B370-464B-BE5D-CD81CC7F5E5C}" type="pres">
      <dgm:prSet presAssocID="{C7E50E4C-21E1-40BF-A8F9-07F3CA21D099}" presName="textNode" presStyleLbl="node1" presStyleIdx="3" presStyleCnt="4">
        <dgm:presLayoutVars>
          <dgm:bulletEnabled val="1"/>
        </dgm:presLayoutVars>
      </dgm:prSet>
      <dgm:spPr/>
    </dgm:pt>
  </dgm:ptLst>
  <dgm:cxnLst>
    <dgm:cxn modelId="{CEC96C21-6F37-4265-B817-4121419587DB}" srcId="{77D7222B-E4ED-4E37-A802-58D01E7E1F37}" destId="{3875CF8F-3165-4A4E-839C-27C6037CC15A}" srcOrd="1" destOrd="0" parTransId="{2F932208-9F9B-4309-A893-61F105EDBE1F}" sibTransId="{25B886C3-E8A4-4978-ABCC-83DB2C10157F}"/>
    <dgm:cxn modelId="{10137438-B068-46F5-AFA3-33DC072C8960}" srcId="{77D7222B-E4ED-4E37-A802-58D01E7E1F37}" destId="{4126AF12-5AC0-4728-85FB-10A83D1C0AE2}" srcOrd="2" destOrd="0" parTransId="{C8786178-33C5-4A17-BB8A-DC845EE362C5}" sibTransId="{CC289AA1-D09E-415D-ACB7-BA9C61870108}"/>
    <dgm:cxn modelId="{5F64315B-6AB5-4D57-806E-2010EA6CE5A9}" srcId="{77D7222B-E4ED-4E37-A802-58D01E7E1F37}" destId="{262C5A41-B532-438D-B062-68575509BED3}" srcOrd="0" destOrd="0" parTransId="{AAD1AAFB-B9FD-4AB1-B34E-4E069EB267D1}" sibTransId="{D970ED59-0583-44D9-B82B-52A0355630A6}"/>
    <dgm:cxn modelId="{03BA1848-DF91-4EAB-ABED-5437FCFC5C42}" type="presOf" srcId="{C7E50E4C-21E1-40BF-A8F9-07F3CA21D099}" destId="{E305E8B0-B370-464B-BE5D-CD81CC7F5E5C}" srcOrd="0" destOrd="0" presId="urn:microsoft.com/office/officeart/2005/8/layout/hProcess9"/>
    <dgm:cxn modelId="{C7AEFB7A-1726-43F7-8F03-AAAFC5528233}" type="presOf" srcId="{262C5A41-B532-438D-B062-68575509BED3}" destId="{DD7AFCE5-97C2-47F7-B773-12F388622023}" srcOrd="0" destOrd="0" presId="urn:microsoft.com/office/officeart/2005/8/layout/hProcess9"/>
    <dgm:cxn modelId="{635AE6B1-E504-4AEE-99DB-FEF9DE7C7510}" type="presOf" srcId="{4126AF12-5AC0-4728-85FB-10A83D1C0AE2}" destId="{43A624A5-E65B-4BDD-A7B4-095BCAA15A5D}" srcOrd="0" destOrd="0" presId="urn:microsoft.com/office/officeart/2005/8/layout/hProcess9"/>
    <dgm:cxn modelId="{56BC98B8-ABF6-41CE-8B01-6D0E71B19CBF}" srcId="{77D7222B-E4ED-4E37-A802-58D01E7E1F37}" destId="{C7E50E4C-21E1-40BF-A8F9-07F3CA21D099}" srcOrd="3" destOrd="0" parTransId="{6424CE23-BE57-4E02-9CAE-BFA710CB9E5A}" sibTransId="{6F74B71E-884C-490F-A142-C3A0D80B962F}"/>
    <dgm:cxn modelId="{59D4E0EF-E667-4E4C-AE5B-52A0497730B9}" type="presOf" srcId="{3875CF8F-3165-4A4E-839C-27C6037CC15A}" destId="{7E6D0CB4-9E81-47CD-8BDC-16225E77AA49}" srcOrd="0" destOrd="0" presId="urn:microsoft.com/office/officeart/2005/8/layout/hProcess9"/>
    <dgm:cxn modelId="{822B5AFF-2619-4FBD-81F3-8392C44DCEF8}" type="presOf" srcId="{77D7222B-E4ED-4E37-A802-58D01E7E1F37}" destId="{3E1E80B4-5153-4C14-BFCC-E74F6358A0EC}" srcOrd="0" destOrd="0" presId="urn:microsoft.com/office/officeart/2005/8/layout/hProcess9"/>
    <dgm:cxn modelId="{16FE4336-6146-430B-9FAC-A1F6505050FB}" type="presParOf" srcId="{3E1E80B4-5153-4C14-BFCC-E74F6358A0EC}" destId="{3182D87A-C5BA-4C85-B2FF-13FF5FE7ECE4}" srcOrd="0" destOrd="0" presId="urn:microsoft.com/office/officeart/2005/8/layout/hProcess9"/>
    <dgm:cxn modelId="{D91371C6-3257-486C-959A-9F75C7DFE8A2}" type="presParOf" srcId="{3E1E80B4-5153-4C14-BFCC-E74F6358A0EC}" destId="{D718BAA8-54CC-404E-91C4-C7ED4CA595B7}" srcOrd="1" destOrd="0" presId="urn:microsoft.com/office/officeart/2005/8/layout/hProcess9"/>
    <dgm:cxn modelId="{51786E37-9786-45EE-AC38-61A51B467D67}" type="presParOf" srcId="{D718BAA8-54CC-404E-91C4-C7ED4CA595B7}" destId="{DD7AFCE5-97C2-47F7-B773-12F388622023}" srcOrd="0" destOrd="0" presId="urn:microsoft.com/office/officeart/2005/8/layout/hProcess9"/>
    <dgm:cxn modelId="{41FB82B6-03DB-4D9E-AF97-DD8939EB79D1}" type="presParOf" srcId="{D718BAA8-54CC-404E-91C4-C7ED4CA595B7}" destId="{865401A4-6385-4561-B365-13916A5E0D5C}" srcOrd="1" destOrd="0" presId="urn:microsoft.com/office/officeart/2005/8/layout/hProcess9"/>
    <dgm:cxn modelId="{29E96E2F-26CD-418A-9B6E-DB57953EF4AA}" type="presParOf" srcId="{D718BAA8-54CC-404E-91C4-C7ED4CA595B7}" destId="{7E6D0CB4-9E81-47CD-8BDC-16225E77AA49}" srcOrd="2" destOrd="0" presId="urn:microsoft.com/office/officeart/2005/8/layout/hProcess9"/>
    <dgm:cxn modelId="{9A426732-A9E1-4E46-91DB-EC3AFB799D4C}" type="presParOf" srcId="{D718BAA8-54CC-404E-91C4-C7ED4CA595B7}" destId="{6B3AAB28-74A1-4096-9803-3B05E729E5FC}" srcOrd="3" destOrd="0" presId="urn:microsoft.com/office/officeart/2005/8/layout/hProcess9"/>
    <dgm:cxn modelId="{E26856E3-46F5-423E-8B4C-1045017E3116}" type="presParOf" srcId="{D718BAA8-54CC-404E-91C4-C7ED4CA595B7}" destId="{43A624A5-E65B-4BDD-A7B4-095BCAA15A5D}" srcOrd="4" destOrd="0" presId="urn:microsoft.com/office/officeart/2005/8/layout/hProcess9"/>
    <dgm:cxn modelId="{7E97F7F5-B2E6-4DCE-ACB4-0A72415B0DFB}" type="presParOf" srcId="{D718BAA8-54CC-404E-91C4-C7ED4CA595B7}" destId="{9C12321D-5B17-4BB2-B63F-00145C3FCC78}" srcOrd="5" destOrd="0" presId="urn:microsoft.com/office/officeart/2005/8/layout/hProcess9"/>
    <dgm:cxn modelId="{B6A16706-8360-4F3E-86BE-C872FFA89019}" type="presParOf" srcId="{D718BAA8-54CC-404E-91C4-C7ED4CA595B7}" destId="{E305E8B0-B370-464B-BE5D-CD81CC7F5E5C}"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1F755-7D7D-43B3-8803-E883F5F8CCDF}">
      <dsp:nvSpPr>
        <dsp:cNvPr id="0" name=""/>
        <dsp:cNvSpPr/>
      </dsp:nvSpPr>
      <dsp:spPr>
        <a:xfrm>
          <a:off x="-4082782" y="-626638"/>
          <a:ext cx="4865127" cy="4865127"/>
        </a:xfrm>
        <a:prstGeom prst="blockArc">
          <a:avLst>
            <a:gd name="adj1" fmla="val 18900000"/>
            <a:gd name="adj2" fmla="val 2700000"/>
            <a:gd name="adj3" fmla="val 444"/>
          </a:avLst>
        </a:prstGeom>
        <a:noFill/>
        <a:ln w="25400" cap="flat" cmpd="sng" algn="ctr">
          <a:solidFill>
            <a:schemeClr val="dk2">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D03520E-39D2-4216-B1A9-E82570461970}">
      <dsp:nvSpPr>
        <dsp:cNvPr id="0" name=""/>
        <dsp:cNvSpPr/>
      </dsp:nvSpPr>
      <dsp:spPr>
        <a:xfrm>
          <a:off x="342756" y="225668"/>
          <a:ext cx="7050976" cy="451625"/>
        </a:xfrm>
        <a:prstGeom prst="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8478" tIns="35560" rIns="35560" bIns="3556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a:solidFill>
                <a:schemeClr val="tx1"/>
              </a:solidFill>
              <a:latin typeface="Montserrat Light"/>
            </a:rPr>
            <a:t>Similarity Scores: </a:t>
          </a:r>
          <a:r>
            <a:rPr lang="en-US" sz="1400" kern="1200">
              <a:solidFill>
                <a:schemeClr val="tx1"/>
              </a:solidFill>
              <a:latin typeface="Montserrat Light"/>
            </a:rPr>
            <a:t>Cosine Similarity, Jaccard Similarity, TF-IDF, Word2Vec, and BERT embeddings.</a:t>
          </a:r>
        </a:p>
      </dsp:txBody>
      <dsp:txXfrm>
        <a:off x="342756" y="225668"/>
        <a:ext cx="7050976" cy="451625"/>
      </dsp:txXfrm>
    </dsp:sp>
    <dsp:sp modelId="{4AD9525B-7BFF-4A38-94D2-CF4E4C04F566}">
      <dsp:nvSpPr>
        <dsp:cNvPr id="0" name=""/>
        <dsp:cNvSpPr/>
      </dsp:nvSpPr>
      <dsp:spPr>
        <a:xfrm>
          <a:off x="60490" y="169215"/>
          <a:ext cx="564532" cy="564532"/>
        </a:xfrm>
        <a:prstGeom prst="ellipse">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C2D550B-FE07-4DD1-9837-9E480F72A34F}">
      <dsp:nvSpPr>
        <dsp:cNvPr id="0" name=""/>
        <dsp:cNvSpPr/>
      </dsp:nvSpPr>
      <dsp:spPr>
        <a:xfrm>
          <a:off x="666378" y="902890"/>
          <a:ext cx="6727354" cy="451625"/>
        </a:xfrm>
        <a:prstGeom prst="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8478" tIns="35560" rIns="35560" bIns="3556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a:solidFill>
                <a:schemeClr val="tx1"/>
              </a:solidFill>
              <a:latin typeface="Montserrat Light"/>
            </a:rPr>
            <a:t>Top Matches: </a:t>
          </a:r>
          <a:r>
            <a:rPr lang="en-US" sz="1400" kern="1200">
              <a:solidFill>
                <a:schemeClr val="tx1"/>
              </a:solidFill>
              <a:latin typeface="Montserrat Light"/>
            </a:rPr>
            <a:t>Identify top 2–3 job postings per resume.</a:t>
          </a:r>
        </a:p>
      </dsp:txBody>
      <dsp:txXfrm>
        <a:off x="666378" y="902890"/>
        <a:ext cx="6727354" cy="451625"/>
      </dsp:txXfrm>
    </dsp:sp>
    <dsp:sp modelId="{3BB2BB02-7E58-400D-8258-6B78F4A41296}">
      <dsp:nvSpPr>
        <dsp:cNvPr id="0" name=""/>
        <dsp:cNvSpPr/>
      </dsp:nvSpPr>
      <dsp:spPr>
        <a:xfrm>
          <a:off x="384112" y="846437"/>
          <a:ext cx="564532" cy="564532"/>
        </a:xfrm>
        <a:prstGeom prst="ellipse">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CA28183-0C4C-4423-8EF4-C3EA9A6812BE}">
      <dsp:nvSpPr>
        <dsp:cNvPr id="0" name=""/>
        <dsp:cNvSpPr/>
      </dsp:nvSpPr>
      <dsp:spPr>
        <a:xfrm>
          <a:off x="765704" y="1580112"/>
          <a:ext cx="6628028" cy="451625"/>
        </a:xfrm>
        <a:prstGeom prst="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8478" tIns="35560" rIns="35560" bIns="3556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a:solidFill>
                <a:schemeClr val="tx1"/>
              </a:solidFill>
              <a:latin typeface="Montserrat Light"/>
            </a:rPr>
            <a:t>Average Similarity: </a:t>
          </a:r>
          <a:r>
            <a:rPr lang="en-US" sz="1400" kern="1200">
              <a:solidFill>
                <a:schemeClr val="tx1"/>
              </a:solidFill>
              <a:latin typeface="Montserrat Light"/>
            </a:rPr>
            <a:t>Evaluate overall alignment between resumes and postings.</a:t>
          </a:r>
        </a:p>
      </dsp:txBody>
      <dsp:txXfrm>
        <a:off x="765704" y="1580112"/>
        <a:ext cx="6628028" cy="451625"/>
      </dsp:txXfrm>
    </dsp:sp>
    <dsp:sp modelId="{958A52A2-B260-4314-A97D-EB04C3C6C4E9}">
      <dsp:nvSpPr>
        <dsp:cNvPr id="0" name=""/>
        <dsp:cNvSpPr/>
      </dsp:nvSpPr>
      <dsp:spPr>
        <a:xfrm>
          <a:off x="483438" y="1523659"/>
          <a:ext cx="564532" cy="564532"/>
        </a:xfrm>
        <a:prstGeom prst="ellipse">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5F91486-B552-49D6-A9F4-336C76E80FCA}">
      <dsp:nvSpPr>
        <dsp:cNvPr id="0" name=""/>
        <dsp:cNvSpPr/>
      </dsp:nvSpPr>
      <dsp:spPr>
        <a:xfrm>
          <a:off x="666378" y="2257334"/>
          <a:ext cx="6727354" cy="451625"/>
        </a:xfrm>
        <a:prstGeom prst="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8478" tIns="35560" rIns="35560" bIns="3556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a:solidFill>
                <a:schemeClr val="tx1"/>
              </a:solidFill>
              <a:latin typeface="Montserrat Light"/>
            </a:rPr>
            <a:t>Visualizations: </a:t>
          </a:r>
          <a:r>
            <a:rPr lang="en-US" sz="1400" kern="1200">
              <a:solidFill>
                <a:schemeClr val="tx1"/>
              </a:solidFill>
              <a:latin typeface="Montserrat Light"/>
            </a:rPr>
            <a:t>Scatter plots and heatmaps for trend comparison.</a:t>
          </a:r>
        </a:p>
      </dsp:txBody>
      <dsp:txXfrm>
        <a:off x="666378" y="2257334"/>
        <a:ext cx="6727354" cy="451625"/>
      </dsp:txXfrm>
    </dsp:sp>
    <dsp:sp modelId="{F5B1CDE7-EC66-4B46-9920-1D77B59E0051}">
      <dsp:nvSpPr>
        <dsp:cNvPr id="0" name=""/>
        <dsp:cNvSpPr/>
      </dsp:nvSpPr>
      <dsp:spPr>
        <a:xfrm>
          <a:off x="384112" y="2200881"/>
          <a:ext cx="564532" cy="564532"/>
        </a:xfrm>
        <a:prstGeom prst="ellipse">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09E6167-B546-4C7F-AF17-704E97A4E023}">
      <dsp:nvSpPr>
        <dsp:cNvPr id="0" name=""/>
        <dsp:cNvSpPr/>
      </dsp:nvSpPr>
      <dsp:spPr>
        <a:xfrm>
          <a:off x="342756" y="2934556"/>
          <a:ext cx="7050976" cy="451625"/>
        </a:xfrm>
        <a:prstGeom prst="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8478" tIns="35560" rIns="35560" bIns="3556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a:solidFill>
                <a:schemeClr val="tx1"/>
              </a:solidFill>
              <a:latin typeface="Montserrat Light"/>
            </a:rPr>
            <a:t>Qualitative Analysis: </a:t>
          </a:r>
          <a:r>
            <a:rPr lang="en-US" sz="1400" kern="1200">
              <a:solidFill>
                <a:schemeClr val="tx1"/>
              </a:solidFill>
              <a:latin typeface="Montserrat Light"/>
            </a:rPr>
            <a:t>Extract and compare top terms in resumes and job descriptions.</a:t>
          </a:r>
        </a:p>
      </dsp:txBody>
      <dsp:txXfrm>
        <a:off x="342756" y="2934556"/>
        <a:ext cx="7050976" cy="451625"/>
      </dsp:txXfrm>
    </dsp:sp>
    <dsp:sp modelId="{48FB1057-70B5-48A4-ABC2-834AF7D99865}">
      <dsp:nvSpPr>
        <dsp:cNvPr id="0" name=""/>
        <dsp:cNvSpPr/>
      </dsp:nvSpPr>
      <dsp:spPr>
        <a:xfrm>
          <a:off x="60490" y="2878103"/>
          <a:ext cx="564532" cy="564532"/>
        </a:xfrm>
        <a:prstGeom prst="ellipse">
          <a:avLst/>
        </a:prstGeom>
        <a:solidFill>
          <a:schemeClr val="lt2">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2D87A-C5BA-4C85-B2FF-13FF5FE7ECE4}">
      <dsp:nvSpPr>
        <dsp:cNvPr id="0" name=""/>
        <dsp:cNvSpPr/>
      </dsp:nvSpPr>
      <dsp:spPr>
        <a:xfrm>
          <a:off x="577540" y="0"/>
          <a:ext cx="6545460" cy="30449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AFCE5-97C2-47F7-B773-12F388622023}">
      <dsp:nvSpPr>
        <dsp:cNvPr id="0" name=""/>
        <dsp:cNvSpPr/>
      </dsp:nvSpPr>
      <dsp:spPr>
        <a:xfrm>
          <a:off x="5148" y="913488"/>
          <a:ext cx="1844305" cy="121798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Arial"/>
            </a:rPr>
            <a:t>Preprocessing</a:t>
          </a:r>
          <a:endParaRPr lang="en-US" sz="1900" kern="1200"/>
        </a:p>
      </dsp:txBody>
      <dsp:txXfrm>
        <a:off x="64605" y="972945"/>
        <a:ext cx="1725391" cy="1099071"/>
      </dsp:txXfrm>
    </dsp:sp>
    <dsp:sp modelId="{7E6D0CB4-9E81-47CD-8BDC-16225E77AA49}">
      <dsp:nvSpPr>
        <dsp:cNvPr id="0" name=""/>
        <dsp:cNvSpPr/>
      </dsp:nvSpPr>
      <dsp:spPr>
        <a:xfrm>
          <a:off x="1953794" y="913488"/>
          <a:ext cx="1844305" cy="121798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Arial"/>
            </a:rPr>
            <a:t>Vectorization</a:t>
          </a:r>
          <a:endParaRPr lang="en-US" sz="1900" kern="1200"/>
        </a:p>
      </dsp:txBody>
      <dsp:txXfrm>
        <a:off x="2013251" y="972945"/>
        <a:ext cx="1725391" cy="1099071"/>
      </dsp:txXfrm>
    </dsp:sp>
    <dsp:sp modelId="{43A624A5-E65B-4BDD-A7B4-095BCAA15A5D}">
      <dsp:nvSpPr>
        <dsp:cNvPr id="0" name=""/>
        <dsp:cNvSpPr/>
      </dsp:nvSpPr>
      <dsp:spPr>
        <a:xfrm>
          <a:off x="3902441" y="913488"/>
          <a:ext cx="1844305" cy="121798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Arial"/>
            </a:rPr>
            <a:t>Similarity Calculation</a:t>
          </a:r>
          <a:endParaRPr lang="en-US" sz="1900" kern="1200"/>
        </a:p>
      </dsp:txBody>
      <dsp:txXfrm>
        <a:off x="3961898" y="972945"/>
        <a:ext cx="1725391" cy="1099071"/>
      </dsp:txXfrm>
    </dsp:sp>
    <dsp:sp modelId="{E305E8B0-B370-464B-BE5D-CD81CC7F5E5C}">
      <dsp:nvSpPr>
        <dsp:cNvPr id="0" name=""/>
        <dsp:cNvSpPr/>
      </dsp:nvSpPr>
      <dsp:spPr>
        <a:xfrm>
          <a:off x="5851088" y="913488"/>
          <a:ext cx="1844305" cy="121798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Arial"/>
            </a:rPr>
            <a:t>Validation</a:t>
          </a:r>
        </a:p>
      </dsp:txBody>
      <dsp:txXfrm>
        <a:off x="5910545" y="972945"/>
        <a:ext cx="1725391" cy="109907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579b1836b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579b1836b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Sarthak, easy to run, robust for simpler datasets, enough if </a:t>
            </a:r>
            <a:r>
              <a:rPr lang="en-US" err="1"/>
              <a:t>youre</a:t>
            </a:r>
            <a:r>
              <a:rPr lang="en-US"/>
              <a:t> not doing something too complex. More scattered plot, more spread out which says data is not overfit which is a good thing.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579b1836b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579b1836b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Kritika</a:t>
            </a:r>
            <a:endParaRPr/>
          </a:p>
        </p:txBody>
      </p:sp>
    </p:spTree>
    <p:extLst>
      <p:ext uri="{BB962C8B-B14F-4D97-AF65-F5344CB8AC3E}">
        <p14:creationId xmlns:p14="http://schemas.microsoft.com/office/powerpoint/2010/main" val="801412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579b1836b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579b1836b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Nate</a:t>
            </a:r>
          </a:p>
          <a:p>
            <a:pPr marL="0" indent="0">
              <a:buNone/>
            </a:pPr>
            <a:r>
              <a:rPr lang="en-US"/>
              <a:t>The Word2Vec Method</a:t>
            </a:r>
          </a:p>
        </p:txBody>
      </p:sp>
    </p:spTree>
    <p:extLst>
      <p:ext uri="{BB962C8B-B14F-4D97-AF65-F5344CB8AC3E}">
        <p14:creationId xmlns:p14="http://schemas.microsoft.com/office/powerpoint/2010/main" val="2216405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579b1836b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579b1836b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Nhi</a:t>
            </a:r>
          </a:p>
        </p:txBody>
      </p:sp>
    </p:spTree>
    <p:extLst>
      <p:ext uri="{BB962C8B-B14F-4D97-AF65-F5344CB8AC3E}">
        <p14:creationId xmlns:p14="http://schemas.microsoft.com/office/powerpoint/2010/main" val="3543023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579b1836b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579b1836b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Kritika</a:t>
            </a:r>
          </a:p>
        </p:txBody>
      </p:sp>
    </p:spTree>
    <p:extLst>
      <p:ext uri="{BB962C8B-B14F-4D97-AF65-F5344CB8AC3E}">
        <p14:creationId xmlns:p14="http://schemas.microsoft.com/office/powerpoint/2010/main" val="2040477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5bf42adc2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5bf42adc2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Kritika</a:t>
            </a:r>
          </a:p>
          <a:p>
            <a:pPr marL="0" indent="0">
              <a:buNone/>
            </a:pPr>
            <a:r>
              <a:rPr lang="en" b="1"/>
              <a:t>Data Preparation</a:t>
            </a:r>
            <a:endParaRPr lang="en-US"/>
          </a:p>
          <a:p>
            <a:pPr marL="0" indent="0">
              <a:buNone/>
            </a:pPr>
            <a:r>
              <a:rPr lang="en" b="1"/>
              <a:t>Tokenization</a:t>
            </a:r>
            <a:endParaRPr lang="en"/>
          </a:p>
          <a:p>
            <a:pPr marL="0" indent="0">
              <a:buNone/>
            </a:pPr>
            <a:r>
              <a:rPr lang="en" b="1"/>
              <a:t>Dataset Splitting</a:t>
            </a:r>
            <a:endParaRPr lang="en"/>
          </a:p>
          <a:p>
            <a:pPr marL="0" indent="0">
              <a:buNone/>
            </a:pPr>
            <a:r>
              <a:rPr lang="en" b="1"/>
              <a:t>Model Fine-Tuning:</a:t>
            </a:r>
            <a:endParaRPr lang="en"/>
          </a:p>
          <a:p>
            <a:pPr marL="285750" indent="-285750">
              <a:buFont typeface="Arial,Sans-Serif"/>
              <a:buChar char="•"/>
            </a:pPr>
            <a:r>
              <a:rPr lang="en"/>
              <a:t>Base Model: </a:t>
            </a:r>
            <a:r>
              <a:rPr lang="en" err="1"/>
              <a:t>EleutherAI</a:t>
            </a:r>
            <a:r>
              <a:rPr lang="en"/>
              <a:t>/gpt-neo-125M</a:t>
            </a:r>
          </a:p>
          <a:p>
            <a:pPr marL="285750" indent="-285750">
              <a:buFont typeface="Arial,Sans-Serif"/>
              <a:buChar char="•"/>
            </a:pPr>
            <a:r>
              <a:rPr lang="en"/>
              <a:t>Used Hugging Face Trainer for efficient fine-tuning.</a:t>
            </a:r>
          </a:p>
          <a:p>
            <a:pPr marL="0" indent="0">
              <a:buNone/>
            </a:pPr>
            <a:r>
              <a:rPr lang="en" b="1"/>
              <a:t>Saving the Model:</a:t>
            </a:r>
            <a:endParaRPr lang="en-US"/>
          </a:p>
          <a:p>
            <a:pPr marL="285750" indent="-285750">
              <a:buFont typeface="Arial,Sans-Serif"/>
              <a:buChar char="•"/>
            </a:pPr>
            <a:r>
              <a:rPr lang="en"/>
              <a:t>Saved the fine-tuned model and tokenizer to a local directory</a:t>
            </a:r>
          </a:p>
          <a:p>
            <a:pPr marL="0" indent="0">
              <a:buNone/>
            </a:pPr>
            <a:r>
              <a:rPr lang="en" b="1"/>
              <a:t>Deployment with </a:t>
            </a:r>
            <a:r>
              <a:rPr lang="en" b="1" err="1"/>
              <a:t>Gradio</a:t>
            </a:r>
            <a:endParaRPr lang="en" err="1"/>
          </a:p>
          <a:p>
            <a:pPr marL="0" indent="0">
              <a:buNone/>
            </a:pPr>
            <a:endParaRPr lang="en"/>
          </a:p>
          <a:p>
            <a:pPr marL="0" indent="0">
              <a:buNone/>
            </a:pPr>
            <a:endParaRPr lang="en"/>
          </a:p>
          <a:p>
            <a:pPr marL="0" lvl="0" indent="0" algn="l">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e51effcc2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e51effcc2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Kritika</a:t>
            </a:r>
          </a:p>
        </p:txBody>
      </p:sp>
    </p:spTree>
    <p:extLst>
      <p:ext uri="{BB962C8B-B14F-4D97-AF65-F5344CB8AC3E}">
        <p14:creationId xmlns:p14="http://schemas.microsoft.com/office/powerpoint/2010/main" val="3798097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e51effcc2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e51effcc2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Kritika</a:t>
            </a:r>
            <a:endParaRPr/>
          </a:p>
        </p:txBody>
      </p:sp>
    </p:spTree>
    <p:extLst>
      <p:ext uri="{BB962C8B-B14F-4D97-AF65-F5344CB8AC3E}">
        <p14:creationId xmlns:p14="http://schemas.microsoft.com/office/powerpoint/2010/main" val="121451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Nate</a:t>
            </a:r>
          </a:p>
        </p:txBody>
      </p:sp>
    </p:spTree>
    <p:extLst>
      <p:ext uri="{BB962C8B-B14F-4D97-AF65-F5344CB8AC3E}">
        <p14:creationId xmlns:p14="http://schemas.microsoft.com/office/powerpoint/2010/main" val="3413359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Nate</a:t>
            </a:r>
          </a:p>
        </p:txBody>
      </p:sp>
    </p:spTree>
    <p:extLst>
      <p:ext uri="{BB962C8B-B14F-4D97-AF65-F5344CB8AC3E}">
        <p14:creationId xmlns:p14="http://schemas.microsoft.com/office/powerpoint/2010/main" val="1020679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a:extLst>
            <a:ext uri="{FF2B5EF4-FFF2-40B4-BE49-F238E27FC236}">
              <a16:creationId xmlns:a16="http://schemas.microsoft.com/office/drawing/2014/main" id="{0D3C7F5E-3EFB-976A-5C27-1C1DCD190751}"/>
            </a:ext>
          </a:extLst>
        </p:cNvPr>
        <p:cNvGrpSpPr/>
        <p:nvPr/>
      </p:nvGrpSpPr>
      <p:grpSpPr>
        <a:xfrm>
          <a:off x="0" y="0"/>
          <a:ext cx="0" cy="0"/>
          <a:chOff x="0" y="0"/>
          <a:chExt cx="0" cy="0"/>
        </a:xfrm>
      </p:grpSpPr>
      <p:sp>
        <p:nvSpPr>
          <p:cNvPr id="881" name="Google Shape;881;g2579b1836ba_0_259:notes">
            <a:extLst>
              <a:ext uri="{FF2B5EF4-FFF2-40B4-BE49-F238E27FC236}">
                <a16:creationId xmlns:a16="http://schemas.microsoft.com/office/drawing/2014/main" id="{960F222D-43B1-A880-BD1F-5ACEE7EF61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579b1836ba_0_259:notes">
            <a:extLst>
              <a:ext uri="{FF2B5EF4-FFF2-40B4-BE49-F238E27FC236}">
                <a16:creationId xmlns:a16="http://schemas.microsoft.com/office/drawing/2014/main" id="{91517B07-21FB-A6AC-E7F1-A701800BD5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Nhi</a:t>
            </a:r>
            <a:endParaRPr/>
          </a:p>
        </p:txBody>
      </p:sp>
    </p:spTree>
    <p:extLst>
      <p:ext uri="{BB962C8B-B14F-4D97-AF65-F5344CB8AC3E}">
        <p14:creationId xmlns:p14="http://schemas.microsoft.com/office/powerpoint/2010/main" val="148841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Nathan</a:t>
            </a:r>
          </a:p>
          <a:p>
            <a:pPr>
              <a:buNone/>
            </a:pPr>
            <a:r>
              <a:rPr lang="en-US">
                <a:latin typeface="Calibri"/>
                <a:ea typeface="Calibri"/>
                <a:cs typeface="Calibri"/>
              </a:rPr>
              <a:t>There is a wealth of research papers about this topic. Most of it about proposing different methodologies as improvements on current approaches. </a:t>
            </a:r>
          </a:p>
        </p:txBody>
      </p:sp>
    </p:spTree>
    <p:extLst>
      <p:ext uri="{BB962C8B-B14F-4D97-AF65-F5344CB8AC3E}">
        <p14:creationId xmlns:p14="http://schemas.microsoft.com/office/powerpoint/2010/main" val="3115498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Nate</a:t>
            </a:r>
          </a:p>
        </p:txBody>
      </p:sp>
    </p:spTree>
    <p:extLst>
      <p:ext uri="{BB962C8B-B14F-4D97-AF65-F5344CB8AC3E}">
        <p14:creationId xmlns:p14="http://schemas.microsoft.com/office/powerpoint/2010/main" val="3316661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579b1836b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579b1836b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All/Nate</a:t>
            </a:r>
          </a:p>
        </p:txBody>
      </p:sp>
    </p:spTree>
    <p:extLst>
      <p:ext uri="{BB962C8B-B14F-4D97-AF65-F5344CB8AC3E}">
        <p14:creationId xmlns:p14="http://schemas.microsoft.com/office/powerpoint/2010/main" val="971068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Nathan</a:t>
            </a:r>
          </a:p>
        </p:txBody>
      </p:sp>
    </p:spTree>
    <p:extLst>
      <p:ext uri="{BB962C8B-B14F-4D97-AF65-F5344CB8AC3E}">
        <p14:creationId xmlns:p14="http://schemas.microsoft.com/office/powerpoint/2010/main" val="2052042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5a459b0cd2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25a459b0cd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5a459b0cd2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25a459b0cd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691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56e698cb0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56e698cb0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Nhi</a:t>
            </a:r>
            <a:endParaRPr/>
          </a:p>
        </p:txBody>
      </p:sp>
    </p:spTree>
    <p:extLst>
      <p:ext uri="{BB962C8B-B14F-4D97-AF65-F5344CB8AC3E}">
        <p14:creationId xmlns:p14="http://schemas.microsoft.com/office/powerpoint/2010/main" val="151591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a:extLst>
            <a:ext uri="{FF2B5EF4-FFF2-40B4-BE49-F238E27FC236}">
              <a16:creationId xmlns:a16="http://schemas.microsoft.com/office/drawing/2014/main" id="{5941AEC5-4EAD-D205-E00A-5B7152A01497}"/>
            </a:ext>
          </a:extLst>
        </p:cNvPr>
        <p:cNvGrpSpPr/>
        <p:nvPr/>
      </p:nvGrpSpPr>
      <p:grpSpPr>
        <a:xfrm>
          <a:off x="0" y="0"/>
          <a:ext cx="0" cy="0"/>
          <a:chOff x="0" y="0"/>
          <a:chExt cx="0" cy="0"/>
        </a:xfrm>
      </p:grpSpPr>
      <p:sp>
        <p:nvSpPr>
          <p:cNvPr id="539" name="Google Shape;539;g1734a882cf6_0_7:notes">
            <a:extLst>
              <a:ext uri="{FF2B5EF4-FFF2-40B4-BE49-F238E27FC236}">
                <a16:creationId xmlns:a16="http://schemas.microsoft.com/office/drawing/2014/main" id="{48465631-0A10-476B-1805-A916D9C469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a:extLst>
              <a:ext uri="{FF2B5EF4-FFF2-40B4-BE49-F238E27FC236}">
                <a16:creationId xmlns:a16="http://schemas.microsoft.com/office/drawing/2014/main" id="{9590A3E0-7F08-E29E-48BC-6FB00831DF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Nhi</a:t>
            </a:r>
            <a:endParaRPr/>
          </a:p>
        </p:txBody>
      </p:sp>
    </p:spTree>
    <p:extLst>
      <p:ext uri="{BB962C8B-B14F-4D97-AF65-F5344CB8AC3E}">
        <p14:creationId xmlns:p14="http://schemas.microsoft.com/office/powerpoint/2010/main" val="1141866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579b1836b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579b1836b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Sarthak</a:t>
            </a:r>
          </a:p>
        </p:txBody>
      </p:sp>
    </p:spTree>
    <p:extLst>
      <p:ext uri="{BB962C8B-B14F-4D97-AF65-F5344CB8AC3E}">
        <p14:creationId xmlns:p14="http://schemas.microsoft.com/office/powerpoint/2010/main" val="3472293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579b1836b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579b1836b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Sarthak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579b1836b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579b1836b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Sarthak</a:t>
            </a:r>
          </a:p>
        </p:txBody>
      </p:sp>
    </p:spTree>
    <p:extLst>
      <p:ext uri="{BB962C8B-B14F-4D97-AF65-F5344CB8AC3E}">
        <p14:creationId xmlns:p14="http://schemas.microsoft.com/office/powerpoint/2010/main" val="347005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579b1836b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579b1836b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Sarthak</a:t>
            </a:r>
          </a:p>
        </p:txBody>
      </p:sp>
    </p:spTree>
    <p:extLst>
      <p:ext uri="{BB962C8B-B14F-4D97-AF65-F5344CB8AC3E}">
        <p14:creationId xmlns:p14="http://schemas.microsoft.com/office/powerpoint/2010/main" val="6631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55100" y="1256688"/>
            <a:ext cx="7033800" cy="2193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flipH="1">
            <a:off x="2307600" y="352111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6"/>
        <p:cNvGrpSpPr/>
        <p:nvPr/>
      </p:nvGrpSpPr>
      <p:grpSpPr>
        <a:xfrm>
          <a:off x="0" y="0"/>
          <a:ext cx="0" cy="0"/>
          <a:chOff x="0" y="0"/>
          <a:chExt cx="0" cy="0"/>
        </a:xfrm>
      </p:grpSpPr>
      <p:sp>
        <p:nvSpPr>
          <p:cNvPr id="337" name="Google Shape;337;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8" name="Google Shape;338;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39" name="Google Shape;339;p11"/>
          <p:cNvGrpSpPr/>
          <p:nvPr/>
        </p:nvGrpSpPr>
        <p:grpSpPr>
          <a:xfrm rot="10800000">
            <a:off x="4305914" y="3662226"/>
            <a:ext cx="5036265" cy="4113315"/>
            <a:chOff x="4780389" y="2513201"/>
            <a:chExt cx="5036265" cy="4113315"/>
          </a:xfrm>
        </p:grpSpPr>
        <p:grpSp>
          <p:nvGrpSpPr>
            <p:cNvPr id="340" name="Google Shape;340;p11"/>
            <p:cNvGrpSpPr/>
            <p:nvPr/>
          </p:nvGrpSpPr>
          <p:grpSpPr>
            <a:xfrm>
              <a:off x="4780389" y="2513201"/>
              <a:ext cx="5036265" cy="4113315"/>
              <a:chOff x="4673664" y="2214101"/>
              <a:chExt cx="5036265" cy="4113315"/>
            </a:xfrm>
          </p:grpSpPr>
          <p:sp>
            <p:nvSpPr>
              <p:cNvPr id="341" name="Google Shape;341;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11"/>
              <p:cNvGrpSpPr/>
              <p:nvPr/>
            </p:nvGrpSpPr>
            <p:grpSpPr>
              <a:xfrm>
                <a:off x="4673664" y="2214101"/>
                <a:ext cx="5036265" cy="4113315"/>
                <a:chOff x="4673664" y="2214101"/>
                <a:chExt cx="5036265" cy="4113315"/>
              </a:xfrm>
            </p:grpSpPr>
            <p:grpSp>
              <p:nvGrpSpPr>
                <p:cNvPr id="343" name="Google Shape;343;p11"/>
                <p:cNvGrpSpPr/>
                <p:nvPr/>
              </p:nvGrpSpPr>
              <p:grpSpPr>
                <a:xfrm>
                  <a:off x="4673664" y="2214101"/>
                  <a:ext cx="5036265" cy="4113315"/>
                  <a:chOff x="3825164" y="427026"/>
                  <a:chExt cx="5036265" cy="4113315"/>
                </a:xfrm>
              </p:grpSpPr>
              <p:sp>
                <p:nvSpPr>
                  <p:cNvPr id="344" name="Google Shape;344;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1"/>
          <p:cNvGrpSpPr/>
          <p:nvPr/>
        </p:nvGrpSpPr>
        <p:grpSpPr>
          <a:xfrm>
            <a:off x="-128336" y="-2516262"/>
            <a:ext cx="5036265" cy="4113315"/>
            <a:chOff x="4780389" y="2513201"/>
            <a:chExt cx="5036265" cy="4113315"/>
          </a:xfrm>
        </p:grpSpPr>
        <p:grpSp>
          <p:nvGrpSpPr>
            <p:cNvPr id="384" name="Google Shape;384;p11"/>
            <p:cNvGrpSpPr/>
            <p:nvPr/>
          </p:nvGrpSpPr>
          <p:grpSpPr>
            <a:xfrm>
              <a:off x="4780389" y="2513201"/>
              <a:ext cx="5036265" cy="4113315"/>
              <a:chOff x="4673664" y="2214101"/>
              <a:chExt cx="5036265" cy="4113315"/>
            </a:xfrm>
          </p:grpSpPr>
          <p:sp>
            <p:nvSpPr>
              <p:cNvPr id="385" name="Google Shape;385;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11"/>
              <p:cNvGrpSpPr/>
              <p:nvPr/>
            </p:nvGrpSpPr>
            <p:grpSpPr>
              <a:xfrm>
                <a:off x="4673664" y="2214101"/>
                <a:ext cx="5036265" cy="4113315"/>
                <a:chOff x="4673664" y="2214101"/>
                <a:chExt cx="5036265" cy="4113315"/>
              </a:xfrm>
            </p:grpSpPr>
            <p:grpSp>
              <p:nvGrpSpPr>
                <p:cNvPr id="387" name="Google Shape;387;p11"/>
                <p:cNvGrpSpPr/>
                <p:nvPr/>
              </p:nvGrpSpPr>
              <p:grpSpPr>
                <a:xfrm>
                  <a:off x="4673664" y="2214101"/>
                  <a:ext cx="5036265" cy="4113315"/>
                  <a:chOff x="3825164" y="427026"/>
                  <a:chExt cx="5036265" cy="4113315"/>
                </a:xfrm>
              </p:grpSpPr>
              <p:sp>
                <p:nvSpPr>
                  <p:cNvPr id="388" name="Google Shape;388;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 name="Google Shape;424;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3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 name="Google Shape;15;p3"/>
          <p:cNvGrpSpPr/>
          <p:nvPr/>
        </p:nvGrpSpPr>
        <p:grpSpPr>
          <a:xfrm>
            <a:off x="5175689" y="2774776"/>
            <a:ext cx="5036265" cy="4113315"/>
            <a:chOff x="4780389" y="2513201"/>
            <a:chExt cx="5036265" cy="4113315"/>
          </a:xfrm>
        </p:grpSpPr>
        <p:grpSp>
          <p:nvGrpSpPr>
            <p:cNvPr id="16" name="Google Shape;16;p3"/>
            <p:cNvGrpSpPr/>
            <p:nvPr/>
          </p:nvGrpSpPr>
          <p:grpSpPr>
            <a:xfrm>
              <a:off x="4780389" y="2513201"/>
              <a:ext cx="5036265" cy="4113315"/>
              <a:chOff x="4673664" y="2214101"/>
              <a:chExt cx="5036265" cy="4113315"/>
            </a:xfrm>
          </p:grpSpPr>
          <p:sp>
            <p:nvSpPr>
              <p:cNvPr id="17" name="Google Shape;17;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4673664" y="2214101"/>
                <a:ext cx="5036265" cy="4113315"/>
                <a:chOff x="4673664" y="2214101"/>
                <a:chExt cx="5036265" cy="4113315"/>
              </a:xfrm>
            </p:grpSpPr>
            <p:grpSp>
              <p:nvGrpSpPr>
                <p:cNvPr id="19" name="Google Shape;19;p3"/>
                <p:cNvGrpSpPr/>
                <p:nvPr/>
              </p:nvGrpSpPr>
              <p:grpSpPr>
                <a:xfrm>
                  <a:off x="4673664" y="2214101"/>
                  <a:ext cx="5036265" cy="4113315"/>
                  <a:chOff x="3825164" y="427026"/>
                  <a:chExt cx="5036265" cy="4113315"/>
                </a:xfrm>
              </p:grpSpPr>
              <p:sp>
                <p:nvSpPr>
                  <p:cNvPr id="20" name="Google Shape;20;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56;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2951589" y="-2707787"/>
            <a:ext cx="5036265" cy="4113315"/>
            <a:chOff x="4780389" y="2513201"/>
            <a:chExt cx="5036265" cy="4113315"/>
          </a:xfrm>
        </p:grpSpPr>
        <p:grpSp>
          <p:nvGrpSpPr>
            <p:cNvPr id="60" name="Google Shape;60;p3"/>
            <p:cNvGrpSpPr/>
            <p:nvPr/>
          </p:nvGrpSpPr>
          <p:grpSpPr>
            <a:xfrm>
              <a:off x="4780389" y="2513201"/>
              <a:ext cx="5036265" cy="4113315"/>
              <a:chOff x="4673664" y="2214101"/>
              <a:chExt cx="5036265" cy="4113315"/>
            </a:xfrm>
          </p:grpSpPr>
          <p:sp>
            <p:nvSpPr>
              <p:cNvPr id="61" name="Google Shape;61;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3"/>
              <p:cNvGrpSpPr/>
              <p:nvPr/>
            </p:nvGrpSpPr>
            <p:grpSpPr>
              <a:xfrm>
                <a:off x="4673664" y="2214101"/>
                <a:ext cx="5036265" cy="4113315"/>
                <a:chOff x="4673664" y="2214101"/>
                <a:chExt cx="5036265" cy="4113315"/>
              </a:xfrm>
            </p:grpSpPr>
            <p:grpSp>
              <p:nvGrpSpPr>
                <p:cNvPr id="63" name="Google Shape;63;p3"/>
                <p:cNvGrpSpPr/>
                <p:nvPr/>
              </p:nvGrpSpPr>
              <p:grpSpPr>
                <a:xfrm>
                  <a:off x="4673664" y="2214101"/>
                  <a:ext cx="5036265" cy="4113315"/>
                  <a:chOff x="3825164" y="427026"/>
                  <a:chExt cx="5036265" cy="4113315"/>
                </a:xfrm>
              </p:grpSpPr>
              <p:sp>
                <p:nvSpPr>
                  <p:cNvPr id="64" name="Google Shape;64;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100;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4"/>
          <p:cNvSpPr txBox="1">
            <a:spLocks noGrp="1"/>
          </p:cNvSpPr>
          <p:nvPr>
            <p:ph type="body" idx="1"/>
          </p:nvPr>
        </p:nvSpPr>
        <p:spPr>
          <a:xfrm>
            <a:off x="720000" y="1660600"/>
            <a:ext cx="7704000" cy="227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Montserrat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 name="Google Shape;108;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12" name="Google Shape;112;p5"/>
          <p:cNvGrpSpPr/>
          <p:nvPr/>
        </p:nvGrpSpPr>
        <p:grpSpPr>
          <a:xfrm>
            <a:off x="7421542" y="-507956"/>
            <a:ext cx="2532725" cy="1881750"/>
            <a:chOff x="7221517" y="-507956"/>
            <a:chExt cx="2532725" cy="1881750"/>
          </a:xfrm>
        </p:grpSpPr>
        <p:sp>
          <p:nvSpPr>
            <p:cNvPr id="113" name="Google Shape;113;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5"/>
          <p:cNvGrpSpPr/>
          <p:nvPr/>
        </p:nvGrpSpPr>
        <p:grpSpPr>
          <a:xfrm>
            <a:off x="-884258" y="4092619"/>
            <a:ext cx="2532725" cy="1881750"/>
            <a:chOff x="7221517" y="-507956"/>
            <a:chExt cx="2532725" cy="1881750"/>
          </a:xfrm>
        </p:grpSpPr>
        <p:sp>
          <p:nvSpPr>
            <p:cNvPr id="124" name="Google Shape;124;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8" name="Google Shape;138;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39" name="Google Shape;139;p7"/>
          <p:cNvGrpSpPr/>
          <p:nvPr/>
        </p:nvGrpSpPr>
        <p:grpSpPr>
          <a:xfrm>
            <a:off x="5478864" y="2056701"/>
            <a:ext cx="5036265" cy="4113315"/>
            <a:chOff x="4780389" y="2513201"/>
            <a:chExt cx="5036265" cy="4113315"/>
          </a:xfrm>
        </p:grpSpPr>
        <p:grpSp>
          <p:nvGrpSpPr>
            <p:cNvPr id="140" name="Google Shape;140;p7"/>
            <p:cNvGrpSpPr/>
            <p:nvPr/>
          </p:nvGrpSpPr>
          <p:grpSpPr>
            <a:xfrm>
              <a:off x="4780389" y="2513201"/>
              <a:ext cx="5036265" cy="4113315"/>
              <a:chOff x="4673664" y="2214101"/>
              <a:chExt cx="5036265" cy="4113315"/>
            </a:xfrm>
          </p:grpSpPr>
          <p:sp>
            <p:nvSpPr>
              <p:cNvPr id="141" name="Google Shape;141;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4673664" y="2214101"/>
                <a:ext cx="5036265" cy="4113315"/>
                <a:chOff x="4673664" y="2214101"/>
                <a:chExt cx="5036265" cy="4113315"/>
              </a:xfrm>
            </p:grpSpPr>
            <p:grpSp>
              <p:nvGrpSpPr>
                <p:cNvPr id="143" name="Google Shape;143;p7"/>
                <p:cNvGrpSpPr/>
                <p:nvPr/>
              </p:nvGrpSpPr>
              <p:grpSpPr>
                <a:xfrm>
                  <a:off x="4673664" y="2214101"/>
                  <a:ext cx="5036265" cy="4113315"/>
                  <a:chOff x="3825164" y="427026"/>
                  <a:chExt cx="5036265" cy="4113315"/>
                </a:xfrm>
              </p:grpSpPr>
              <p:sp>
                <p:nvSpPr>
                  <p:cNvPr id="144" name="Google Shape;144;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128336" y="-2516262"/>
            <a:ext cx="5036265" cy="4113315"/>
            <a:chOff x="4780389" y="2513201"/>
            <a:chExt cx="5036265" cy="4113315"/>
          </a:xfrm>
        </p:grpSpPr>
        <p:grpSp>
          <p:nvGrpSpPr>
            <p:cNvPr id="184" name="Google Shape;184;p7"/>
            <p:cNvGrpSpPr/>
            <p:nvPr/>
          </p:nvGrpSpPr>
          <p:grpSpPr>
            <a:xfrm>
              <a:off x="4780389" y="2513201"/>
              <a:ext cx="5036265" cy="4113315"/>
              <a:chOff x="4673664" y="2214101"/>
              <a:chExt cx="5036265" cy="4113315"/>
            </a:xfrm>
          </p:grpSpPr>
          <p:sp>
            <p:nvSpPr>
              <p:cNvPr id="185" name="Google Shape;185;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7"/>
              <p:cNvGrpSpPr/>
              <p:nvPr/>
            </p:nvGrpSpPr>
            <p:grpSpPr>
              <a:xfrm>
                <a:off x="4673664" y="2214101"/>
                <a:ext cx="5036265" cy="4113315"/>
                <a:chOff x="4673664" y="2214101"/>
                <a:chExt cx="5036265" cy="4113315"/>
              </a:xfrm>
            </p:grpSpPr>
            <p:grpSp>
              <p:nvGrpSpPr>
                <p:cNvPr id="187" name="Google Shape;187;p7"/>
                <p:cNvGrpSpPr/>
                <p:nvPr/>
              </p:nvGrpSpPr>
              <p:grpSpPr>
                <a:xfrm>
                  <a:off x="4673664" y="2214101"/>
                  <a:ext cx="5036265" cy="4113315"/>
                  <a:chOff x="3825164" y="427026"/>
                  <a:chExt cx="5036265" cy="4113315"/>
                </a:xfrm>
              </p:grpSpPr>
              <p:sp>
                <p:nvSpPr>
                  <p:cNvPr id="188" name="Google Shape;188;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 name="Google Shape;224;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7"/>
        <p:cNvGrpSpPr/>
        <p:nvPr/>
      </p:nvGrpSpPr>
      <p:grpSpPr>
        <a:xfrm>
          <a:off x="0" y="0"/>
          <a:ext cx="0" cy="0"/>
          <a:chOff x="0" y="0"/>
          <a:chExt cx="0" cy="0"/>
        </a:xfrm>
      </p:grpSpPr>
      <p:sp>
        <p:nvSpPr>
          <p:cNvPr id="228" name="Google Shape;228;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9" name="Google Shape;229;p8"/>
          <p:cNvGrpSpPr/>
          <p:nvPr/>
        </p:nvGrpSpPr>
        <p:grpSpPr>
          <a:xfrm>
            <a:off x="5478864" y="2056701"/>
            <a:ext cx="5036265" cy="4113315"/>
            <a:chOff x="4780389" y="2513201"/>
            <a:chExt cx="5036265" cy="4113315"/>
          </a:xfrm>
        </p:grpSpPr>
        <p:grpSp>
          <p:nvGrpSpPr>
            <p:cNvPr id="230" name="Google Shape;230;p8"/>
            <p:cNvGrpSpPr/>
            <p:nvPr/>
          </p:nvGrpSpPr>
          <p:grpSpPr>
            <a:xfrm>
              <a:off x="4780389" y="2513201"/>
              <a:ext cx="5036265" cy="4113315"/>
              <a:chOff x="4673664" y="2214101"/>
              <a:chExt cx="5036265" cy="4113315"/>
            </a:xfrm>
          </p:grpSpPr>
          <p:sp>
            <p:nvSpPr>
              <p:cNvPr id="231" name="Google Shape;231;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8"/>
              <p:cNvGrpSpPr/>
              <p:nvPr/>
            </p:nvGrpSpPr>
            <p:grpSpPr>
              <a:xfrm>
                <a:off x="4673664" y="2214101"/>
                <a:ext cx="5036265" cy="4113315"/>
                <a:chOff x="4673664" y="2214101"/>
                <a:chExt cx="5036265" cy="4113315"/>
              </a:xfrm>
            </p:grpSpPr>
            <p:grpSp>
              <p:nvGrpSpPr>
                <p:cNvPr id="233" name="Google Shape;233;p8"/>
                <p:cNvGrpSpPr/>
                <p:nvPr/>
              </p:nvGrpSpPr>
              <p:grpSpPr>
                <a:xfrm>
                  <a:off x="4673664" y="2214101"/>
                  <a:ext cx="5036265" cy="4113315"/>
                  <a:chOff x="3825164" y="427026"/>
                  <a:chExt cx="5036265" cy="4113315"/>
                </a:xfrm>
              </p:grpSpPr>
              <p:sp>
                <p:nvSpPr>
                  <p:cNvPr id="234" name="Google Shape;234;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0" name="Google Shape;270;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8"/>
          <p:cNvGrpSpPr/>
          <p:nvPr/>
        </p:nvGrpSpPr>
        <p:grpSpPr>
          <a:xfrm>
            <a:off x="-128336" y="-2516262"/>
            <a:ext cx="5036265" cy="4113315"/>
            <a:chOff x="4780389" y="2513201"/>
            <a:chExt cx="5036265" cy="4113315"/>
          </a:xfrm>
        </p:grpSpPr>
        <p:grpSp>
          <p:nvGrpSpPr>
            <p:cNvPr id="274" name="Google Shape;274;p8"/>
            <p:cNvGrpSpPr/>
            <p:nvPr/>
          </p:nvGrpSpPr>
          <p:grpSpPr>
            <a:xfrm>
              <a:off x="4780389" y="2513201"/>
              <a:ext cx="5036265" cy="4113315"/>
              <a:chOff x="4673664" y="2214101"/>
              <a:chExt cx="5036265" cy="4113315"/>
            </a:xfrm>
          </p:grpSpPr>
          <p:sp>
            <p:nvSpPr>
              <p:cNvPr id="275" name="Google Shape;275;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8"/>
              <p:cNvGrpSpPr/>
              <p:nvPr/>
            </p:nvGrpSpPr>
            <p:grpSpPr>
              <a:xfrm>
                <a:off x="4673664" y="2214101"/>
                <a:ext cx="5036265" cy="4113315"/>
                <a:chOff x="4673664" y="2214101"/>
                <a:chExt cx="5036265" cy="4113315"/>
              </a:xfrm>
            </p:grpSpPr>
            <p:grpSp>
              <p:nvGrpSpPr>
                <p:cNvPr id="277" name="Google Shape;277;p8"/>
                <p:cNvGrpSpPr/>
                <p:nvPr/>
              </p:nvGrpSpPr>
              <p:grpSpPr>
                <a:xfrm>
                  <a:off x="4673664" y="2214101"/>
                  <a:ext cx="5036265" cy="4113315"/>
                  <a:chOff x="3825164" y="427026"/>
                  <a:chExt cx="5036265" cy="4113315"/>
                </a:xfrm>
              </p:grpSpPr>
              <p:sp>
                <p:nvSpPr>
                  <p:cNvPr id="278" name="Google Shape;278;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 name="Google Shape;314;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7"/>
        <p:cNvGrpSpPr/>
        <p:nvPr/>
      </p:nvGrpSpPr>
      <p:grpSpPr>
        <a:xfrm>
          <a:off x="0" y="0"/>
          <a:ext cx="0" cy="0"/>
          <a:chOff x="0" y="0"/>
          <a:chExt cx="0" cy="0"/>
        </a:xfrm>
      </p:grpSpPr>
      <p:sp>
        <p:nvSpPr>
          <p:cNvPr id="318" name="Google Shape;31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19" name="Google Shape;31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0"/>
        <p:cNvGrpSpPr/>
        <p:nvPr/>
      </p:nvGrpSpPr>
      <p:grpSpPr>
        <a:xfrm>
          <a:off x="0" y="0"/>
          <a:ext cx="0" cy="0"/>
          <a:chOff x="0" y="0"/>
          <a:chExt cx="0" cy="0"/>
        </a:xfrm>
      </p:grpSpPr>
      <p:sp>
        <p:nvSpPr>
          <p:cNvPr id="321" name="Google Shape;321;p10"/>
          <p:cNvSpPr txBox="1">
            <a:spLocks noGrp="1"/>
          </p:cNvSpPr>
          <p:nvPr>
            <p:ph type="title"/>
          </p:nvPr>
        </p:nvSpPr>
        <p:spPr>
          <a:xfrm>
            <a:off x="713225" y="3502900"/>
            <a:ext cx="5202300" cy="1045200"/>
          </a:xfrm>
          <a:prstGeom prst="rect">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322" name="Google Shape;322;p10"/>
          <p:cNvGrpSpPr/>
          <p:nvPr/>
        </p:nvGrpSpPr>
        <p:grpSpPr>
          <a:xfrm rot="10800000">
            <a:off x="6825617" y="-226461"/>
            <a:ext cx="3485298" cy="1363521"/>
            <a:chOff x="5000328" y="4413931"/>
            <a:chExt cx="3485298" cy="1363521"/>
          </a:xfrm>
        </p:grpSpPr>
        <p:grpSp>
          <p:nvGrpSpPr>
            <p:cNvPr id="323" name="Google Shape;323;p10"/>
            <p:cNvGrpSpPr/>
            <p:nvPr/>
          </p:nvGrpSpPr>
          <p:grpSpPr>
            <a:xfrm>
              <a:off x="5000328" y="4413931"/>
              <a:ext cx="3485298" cy="1363521"/>
              <a:chOff x="4151828" y="2626856"/>
              <a:chExt cx="3485298" cy="1363521"/>
            </a:xfrm>
          </p:grpSpPr>
          <p:sp>
            <p:nvSpPr>
              <p:cNvPr id="324" name="Google Shape;324;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8"/>
        <p:cNvGrpSpPr/>
        <p:nvPr/>
      </p:nvGrpSpPr>
      <p:grpSpPr>
        <a:xfrm>
          <a:off x="0" y="0"/>
          <a:ext cx="0" cy="0"/>
          <a:chOff x="0" y="0"/>
          <a:chExt cx="0" cy="0"/>
        </a:xfrm>
      </p:grpSpPr>
      <p:sp>
        <p:nvSpPr>
          <p:cNvPr id="429" name="Google Shape;429;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30" name="Google Shape;430;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16/j.jrt.2022.100041"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www.sciencedirect.com/science/article/pii/S266665962200018X"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5"/>
          <p:cNvSpPr txBox="1">
            <a:spLocks noGrp="1"/>
          </p:cNvSpPr>
          <p:nvPr>
            <p:ph type="ctrTitle"/>
          </p:nvPr>
        </p:nvSpPr>
        <p:spPr>
          <a:xfrm flipH="1">
            <a:off x="1055100" y="1256688"/>
            <a:ext cx="7033800" cy="21930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5200">
                <a:latin typeface="Montserrat Black"/>
                <a:ea typeface="Montserrat Black"/>
                <a:cs typeface="Montserrat Black"/>
                <a:sym typeface="Montserrat Black"/>
              </a:rPr>
              <a:t>ARTIFICIAL INTELLIGENCE </a:t>
            </a:r>
            <a:r>
              <a:rPr lang="en" sz="5200">
                <a:solidFill>
                  <a:schemeClr val="dk2"/>
                </a:solidFill>
                <a:latin typeface="Montserrat Black"/>
                <a:ea typeface="Montserrat Black"/>
                <a:cs typeface="Montserrat Black"/>
                <a:sym typeface="Montserrat Black"/>
              </a:rPr>
              <a:t>(AI)</a:t>
            </a:r>
            <a:endParaRPr sz="5200">
              <a:solidFill>
                <a:schemeClr val="dk2"/>
              </a:solidFill>
              <a:latin typeface="Montserrat Black"/>
              <a:ea typeface="Montserrat Black"/>
              <a:cs typeface="Montserrat Black"/>
              <a:sym typeface="Montserrat Black"/>
            </a:endParaRPr>
          </a:p>
          <a:p>
            <a:r>
              <a:rPr lang="en" sz="2800">
                <a:latin typeface="Montserrat"/>
                <a:ea typeface="Montserrat"/>
                <a:cs typeface="Montserrat"/>
              </a:rPr>
              <a:t>Job Matching</a:t>
            </a:r>
          </a:p>
        </p:txBody>
      </p:sp>
      <p:sp>
        <p:nvSpPr>
          <p:cNvPr id="437" name="Google Shape;437;p15"/>
          <p:cNvSpPr txBox="1">
            <a:spLocks noGrp="1"/>
          </p:cNvSpPr>
          <p:nvPr>
            <p:ph type="subTitle" idx="1"/>
          </p:nvPr>
        </p:nvSpPr>
        <p:spPr>
          <a:xfrm flipH="1">
            <a:off x="1402036" y="3521113"/>
            <a:ext cx="6273732" cy="365700"/>
          </a:xfrm>
          <a:prstGeom prst="rect">
            <a:avLst/>
          </a:prstGeom>
        </p:spPr>
        <p:txBody>
          <a:bodyPr spcFirstLastPara="1" wrap="square" lIns="91425" tIns="91425" rIns="91425" bIns="91425" anchor="t" anchorCtr="0">
            <a:noAutofit/>
          </a:bodyPr>
          <a:lstStyle/>
          <a:p>
            <a:pPr marL="0" indent="0"/>
            <a:r>
              <a:rPr lang="en">
                <a:ea typeface="Calibri"/>
                <a:cs typeface="Calibri"/>
              </a:rPr>
              <a:t>By: Kritika Goyal, Nhi Phung, Sarthak Jain, Nathan Young</a:t>
            </a:r>
          </a:p>
        </p:txBody>
      </p:sp>
      <p:pic>
        <p:nvPicPr>
          <p:cNvPr id="438" name="Google Shape;438;p15"/>
          <p:cNvPicPr preferRelativeResize="0"/>
          <p:nvPr/>
        </p:nvPicPr>
        <p:blipFill rotWithShape="1">
          <a:blip r:embed="rId3">
            <a:alphaModFix/>
          </a:blip>
          <a:srcRect l="25537" t="7152" r="23467" b="5838"/>
          <a:stretch/>
        </p:blipFill>
        <p:spPr>
          <a:xfrm flipH="1">
            <a:off x="292161" y="3861800"/>
            <a:ext cx="1920000" cy="1842726"/>
          </a:xfrm>
          <a:prstGeom prst="rect">
            <a:avLst/>
          </a:prstGeom>
          <a:noFill/>
          <a:ln>
            <a:noFill/>
          </a:ln>
        </p:spPr>
      </p:pic>
      <p:pic>
        <p:nvPicPr>
          <p:cNvPr id="439" name="Google Shape;439;p15"/>
          <p:cNvPicPr preferRelativeResize="0"/>
          <p:nvPr/>
        </p:nvPicPr>
        <p:blipFill rotWithShape="1">
          <a:blip r:embed="rId4">
            <a:alphaModFix/>
          </a:blip>
          <a:srcRect l="22009" r="18455"/>
          <a:stretch/>
        </p:blipFill>
        <p:spPr>
          <a:xfrm rot="1020085" flipH="1">
            <a:off x="1540113" y="174240"/>
            <a:ext cx="1187445" cy="1121928"/>
          </a:xfrm>
          <a:prstGeom prst="rect">
            <a:avLst/>
          </a:prstGeom>
          <a:noFill/>
          <a:ln>
            <a:noFill/>
          </a:ln>
        </p:spPr>
      </p:pic>
      <p:grpSp>
        <p:nvGrpSpPr>
          <p:cNvPr id="440" name="Google Shape;440;p15"/>
          <p:cNvGrpSpPr/>
          <p:nvPr/>
        </p:nvGrpSpPr>
        <p:grpSpPr>
          <a:xfrm flipH="1">
            <a:off x="1325823" y="361000"/>
            <a:ext cx="76825" cy="76800"/>
            <a:chOff x="3104875" y="1099400"/>
            <a:chExt cx="76825" cy="76800"/>
          </a:xfrm>
        </p:grpSpPr>
        <p:sp>
          <p:nvSpPr>
            <p:cNvPr id="441" name="Google Shape;441;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5"/>
          <p:cNvGrpSpPr/>
          <p:nvPr/>
        </p:nvGrpSpPr>
        <p:grpSpPr>
          <a:xfrm flipH="1">
            <a:off x="2428535" y="4414100"/>
            <a:ext cx="76825" cy="76800"/>
            <a:chOff x="3104875" y="1099400"/>
            <a:chExt cx="76825" cy="76800"/>
          </a:xfrm>
        </p:grpSpPr>
        <p:sp>
          <p:nvSpPr>
            <p:cNvPr id="444" name="Google Shape;444;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5"/>
          <p:cNvGrpSpPr/>
          <p:nvPr/>
        </p:nvGrpSpPr>
        <p:grpSpPr>
          <a:xfrm flipH="1">
            <a:off x="6714085" y="729700"/>
            <a:ext cx="76825" cy="76800"/>
            <a:chOff x="3104875" y="1099400"/>
            <a:chExt cx="76825" cy="76800"/>
          </a:xfrm>
        </p:grpSpPr>
        <p:sp>
          <p:nvSpPr>
            <p:cNvPr id="447" name="Google Shape;447;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9" name="Google Shape;449;p15"/>
          <p:cNvPicPr preferRelativeResize="0"/>
          <p:nvPr/>
        </p:nvPicPr>
        <p:blipFill rotWithShape="1">
          <a:blip r:embed="rId5">
            <a:alphaModFix/>
          </a:blip>
          <a:srcRect l="18647" t="7960" r="8852" b="8336"/>
          <a:stretch/>
        </p:blipFill>
        <p:spPr>
          <a:xfrm rot="1152297" flipH="1">
            <a:off x="7073459" y="317437"/>
            <a:ext cx="1647827" cy="1070150"/>
          </a:xfrm>
          <a:prstGeom prst="rect">
            <a:avLst/>
          </a:prstGeom>
          <a:noFill/>
          <a:ln>
            <a:noFill/>
          </a:ln>
        </p:spPr>
      </p:pic>
      <p:grpSp>
        <p:nvGrpSpPr>
          <p:cNvPr id="450" name="Google Shape;450;p15"/>
          <p:cNvGrpSpPr/>
          <p:nvPr/>
        </p:nvGrpSpPr>
        <p:grpSpPr>
          <a:xfrm>
            <a:off x="6171039" y="2675126"/>
            <a:ext cx="5036265" cy="4113315"/>
            <a:chOff x="4780389" y="2513201"/>
            <a:chExt cx="5036265" cy="4113315"/>
          </a:xfrm>
        </p:grpSpPr>
        <p:grpSp>
          <p:nvGrpSpPr>
            <p:cNvPr id="451" name="Google Shape;451;p15"/>
            <p:cNvGrpSpPr/>
            <p:nvPr/>
          </p:nvGrpSpPr>
          <p:grpSpPr>
            <a:xfrm>
              <a:off x="4780389" y="2513201"/>
              <a:ext cx="5036265" cy="4113315"/>
              <a:chOff x="4673664" y="2214101"/>
              <a:chExt cx="5036265" cy="4113315"/>
            </a:xfrm>
          </p:grpSpPr>
          <p:sp>
            <p:nvSpPr>
              <p:cNvPr id="452" name="Google Shape;452;p1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15"/>
              <p:cNvGrpSpPr/>
              <p:nvPr/>
            </p:nvGrpSpPr>
            <p:grpSpPr>
              <a:xfrm>
                <a:off x="4673664" y="2214101"/>
                <a:ext cx="5036265" cy="4113315"/>
                <a:chOff x="4673664" y="2214101"/>
                <a:chExt cx="5036265" cy="4113315"/>
              </a:xfrm>
            </p:grpSpPr>
            <p:grpSp>
              <p:nvGrpSpPr>
                <p:cNvPr id="454" name="Google Shape;454;p15"/>
                <p:cNvGrpSpPr/>
                <p:nvPr/>
              </p:nvGrpSpPr>
              <p:grpSpPr>
                <a:xfrm>
                  <a:off x="4673664" y="2214101"/>
                  <a:ext cx="5036265" cy="4113315"/>
                  <a:chOff x="3825164" y="427026"/>
                  <a:chExt cx="5036265" cy="4113315"/>
                </a:xfrm>
              </p:grpSpPr>
              <p:sp>
                <p:nvSpPr>
                  <p:cNvPr id="455" name="Google Shape;455;p1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1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1" name="Google Shape;491;p1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5"/>
          <p:cNvGrpSpPr/>
          <p:nvPr/>
        </p:nvGrpSpPr>
        <p:grpSpPr>
          <a:xfrm>
            <a:off x="-3934986" y="-304812"/>
            <a:ext cx="5036265" cy="4113315"/>
            <a:chOff x="4780389" y="2513201"/>
            <a:chExt cx="5036265" cy="4113315"/>
          </a:xfrm>
        </p:grpSpPr>
        <p:grpSp>
          <p:nvGrpSpPr>
            <p:cNvPr id="495" name="Google Shape;495;p15"/>
            <p:cNvGrpSpPr/>
            <p:nvPr/>
          </p:nvGrpSpPr>
          <p:grpSpPr>
            <a:xfrm>
              <a:off x="4780389" y="2513201"/>
              <a:ext cx="5036265" cy="4113315"/>
              <a:chOff x="4673664" y="2214101"/>
              <a:chExt cx="5036265" cy="4113315"/>
            </a:xfrm>
          </p:grpSpPr>
          <p:sp>
            <p:nvSpPr>
              <p:cNvPr id="496" name="Google Shape;496;p1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15"/>
              <p:cNvGrpSpPr/>
              <p:nvPr/>
            </p:nvGrpSpPr>
            <p:grpSpPr>
              <a:xfrm>
                <a:off x="4673664" y="2214101"/>
                <a:ext cx="5036265" cy="4113315"/>
                <a:chOff x="4673664" y="2214101"/>
                <a:chExt cx="5036265" cy="4113315"/>
              </a:xfrm>
            </p:grpSpPr>
            <p:grpSp>
              <p:nvGrpSpPr>
                <p:cNvPr id="498" name="Google Shape;498;p15"/>
                <p:cNvGrpSpPr/>
                <p:nvPr/>
              </p:nvGrpSpPr>
              <p:grpSpPr>
                <a:xfrm>
                  <a:off x="4673664" y="2214101"/>
                  <a:ext cx="5036265" cy="4113315"/>
                  <a:chOff x="3825164" y="427026"/>
                  <a:chExt cx="5036265" cy="4113315"/>
                </a:xfrm>
              </p:grpSpPr>
              <p:sp>
                <p:nvSpPr>
                  <p:cNvPr id="499" name="Google Shape;499;p1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1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1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21"/>
          <p:cNvSpPr txBox="1">
            <a:spLocks noGrp="1"/>
          </p:cNvSpPr>
          <p:nvPr>
            <p:ph type="title"/>
          </p:nvPr>
        </p:nvSpPr>
        <p:spPr>
          <a:xfrm>
            <a:off x="720000" y="187808"/>
            <a:ext cx="7704000" cy="576000"/>
          </a:xfrm>
          <a:prstGeom prst="rect">
            <a:avLst/>
          </a:prstGeom>
        </p:spPr>
        <p:txBody>
          <a:bodyPr spcFirstLastPara="1" wrap="square" lIns="91425" tIns="91425" rIns="91425" bIns="91425" anchor="t" anchorCtr="0">
            <a:noAutofit/>
          </a:bodyPr>
          <a:lstStyle/>
          <a:p>
            <a:r>
              <a:rPr lang="en"/>
              <a:t>TF-IDF </a:t>
            </a:r>
            <a:endParaRPr lang="en-US"/>
          </a:p>
        </p:txBody>
      </p:sp>
      <p:pic>
        <p:nvPicPr>
          <p:cNvPr id="4" name="Picture 3" descr="A graph with different colored dots&#10;&#10;Description automatically generated">
            <a:extLst>
              <a:ext uri="{FF2B5EF4-FFF2-40B4-BE49-F238E27FC236}">
                <a16:creationId xmlns:a16="http://schemas.microsoft.com/office/drawing/2014/main" id="{61765853-4C37-4524-972E-0903CBA6B743}"/>
              </a:ext>
            </a:extLst>
          </p:cNvPr>
          <p:cNvPicPr>
            <a:picLocks noChangeAspect="1"/>
          </p:cNvPicPr>
          <p:nvPr/>
        </p:nvPicPr>
        <p:blipFill>
          <a:blip r:embed="rId3"/>
          <a:stretch>
            <a:fillRect/>
          </a:stretch>
        </p:blipFill>
        <p:spPr>
          <a:xfrm>
            <a:off x="126902" y="1044051"/>
            <a:ext cx="6213230" cy="2048972"/>
          </a:xfrm>
          <a:prstGeom prst="rect">
            <a:avLst/>
          </a:prstGeom>
          <a:ln>
            <a:solidFill>
              <a:schemeClr val="accent1"/>
            </a:solidFill>
          </a:ln>
        </p:spPr>
      </p:pic>
      <p:pic>
        <p:nvPicPr>
          <p:cNvPr id="6" name="Picture 5" descr="A blue and white list with black text&#10;&#10;Description automatically generated">
            <a:extLst>
              <a:ext uri="{FF2B5EF4-FFF2-40B4-BE49-F238E27FC236}">
                <a16:creationId xmlns:a16="http://schemas.microsoft.com/office/drawing/2014/main" id="{551C9620-3922-C57C-2F66-56773BBB64FE}"/>
              </a:ext>
            </a:extLst>
          </p:cNvPr>
          <p:cNvPicPr>
            <a:picLocks noChangeAspect="1"/>
          </p:cNvPicPr>
          <p:nvPr/>
        </p:nvPicPr>
        <p:blipFill>
          <a:blip r:embed="rId4"/>
          <a:stretch>
            <a:fillRect/>
          </a:stretch>
        </p:blipFill>
        <p:spPr>
          <a:xfrm>
            <a:off x="126902" y="3344717"/>
            <a:ext cx="8894885" cy="1340304"/>
          </a:xfrm>
          <a:prstGeom prst="rect">
            <a:avLst/>
          </a:prstGeom>
          <a:ln>
            <a:solidFill>
              <a:schemeClr val="accent1"/>
            </a:solidFill>
          </a:ln>
        </p:spPr>
      </p:pic>
      <p:graphicFrame>
        <p:nvGraphicFramePr>
          <p:cNvPr id="3" name="Google Shape;729;p23">
            <a:extLst>
              <a:ext uri="{FF2B5EF4-FFF2-40B4-BE49-F238E27FC236}">
                <a16:creationId xmlns:a16="http://schemas.microsoft.com/office/drawing/2014/main" id="{D5496D59-6270-D1E8-C1C0-9A76F5D81DC0}"/>
              </a:ext>
            </a:extLst>
          </p:cNvPr>
          <p:cNvGraphicFramePr/>
          <p:nvPr>
            <p:extLst>
              <p:ext uri="{D42A27DB-BD31-4B8C-83A1-F6EECF244321}">
                <p14:modId xmlns:p14="http://schemas.microsoft.com/office/powerpoint/2010/main" val="1557563418"/>
              </p:ext>
            </p:extLst>
          </p:nvPr>
        </p:nvGraphicFramePr>
        <p:xfrm>
          <a:off x="6517105" y="1463842"/>
          <a:ext cx="2494082" cy="1097220"/>
        </p:xfrm>
        <a:graphic>
          <a:graphicData uri="http://schemas.openxmlformats.org/drawingml/2006/table">
            <a:tbl>
              <a:tblPr>
                <a:noFill/>
                <a:tableStyleId>{962F3539-8495-4C16-99F7-14B2C7F808D6}</a:tableStyleId>
              </a:tblPr>
              <a:tblGrid>
                <a:gridCol w="2494082">
                  <a:extLst>
                    <a:ext uri="{9D8B030D-6E8A-4147-A177-3AD203B41FA5}">
                      <a16:colId xmlns:a16="http://schemas.microsoft.com/office/drawing/2014/main" val="20001"/>
                    </a:ext>
                  </a:extLst>
                </a:gridCol>
              </a:tblGrid>
              <a:tr h="517700">
                <a:tc>
                  <a:txBody>
                    <a:bodyPr/>
                    <a:lstStyle/>
                    <a:p>
                      <a:pPr marL="0" lvl="0" indent="0" algn="ctr">
                        <a:spcBef>
                          <a:spcPts val="0"/>
                        </a:spcBef>
                        <a:spcAft>
                          <a:spcPts val="0"/>
                        </a:spcAft>
                        <a:buNone/>
                      </a:pPr>
                      <a:r>
                        <a:rPr lang="en-US" sz="1200" b="0" i="0" u="none" strike="noStrike" noProof="0">
                          <a:solidFill>
                            <a:schemeClr val="tx1"/>
                          </a:solidFill>
                          <a:latin typeface="Montserrat Medium"/>
                        </a:rPr>
                        <a:t>Simple and effective for resumes</a:t>
                      </a:r>
                      <a:endParaRPr lang="en-US" sz="1200">
                        <a:latin typeface="Montserrat Medium"/>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17700">
                <a:tc>
                  <a:txBody>
                    <a:bodyPr/>
                    <a:lstStyle/>
                    <a:p>
                      <a:pPr marL="0" lvl="0" indent="0" algn="ctr" rtl="0">
                        <a:spcBef>
                          <a:spcPts val="0"/>
                        </a:spcBef>
                        <a:spcAft>
                          <a:spcPts val="0"/>
                        </a:spcAft>
                        <a:buNone/>
                      </a:pPr>
                      <a:r>
                        <a:rPr lang="en-US" sz="1200" b="0" i="0" u="none" strike="noStrike" noProof="0">
                          <a:solidFill>
                            <a:schemeClr val="tx1"/>
                          </a:solidFill>
                          <a:latin typeface="Montserrat Medium"/>
                        </a:rPr>
                        <a:t>Quick, interpretable, and basic results</a:t>
                      </a:r>
                      <a:endParaRPr lang="en-US" sz="1200">
                        <a:solidFill>
                          <a:schemeClr val="dk1"/>
                        </a:solidFill>
                        <a:latin typeface="Montserrat Medium"/>
                        <a:sym typeface="Montserrat"/>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21"/>
          <p:cNvSpPr txBox="1">
            <a:spLocks noGrp="1"/>
          </p:cNvSpPr>
          <p:nvPr>
            <p:ph type="title"/>
          </p:nvPr>
        </p:nvSpPr>
        <p:spPr>
          <a:xfrm>
            <a:off x="720000" y="187808"/>
            <a:ext cx="7704000" cy="576000"/>
          </a:xfrm>
          <a:prstGeom prst="rect">
            <a:avLst/>
          </a:prstGeom>
        </p:spPr>
        <p:txBody>
          <a:bodyPr spcFirstLastPara="1" wrap="square" lIns="91425" tIns="91425" rIns="91425" bIns="91425" anchor="t" anchorCtr="0">
            <a:noAutofit/>
          </a:bodyPr>
          <a:lstStyle/>
          <a:p>
            <a:r>
              <a:rPr lang="en"/>
              <a:t>BERT</a:t>
            </a:r>
            <a:endParaRPr lang="en-US"/>
          </a:p>
        </p:txBody>
      </p:sp>
      <p:pic>
        <p:nvPicPr>
          <p:cNvPr id="2" name="Picture 1" descr="A graph with different colored dots&#10;&#10;Description automatically generated">
            <a:extLst>
              <a:ext uri="{FF2B5EF4-FFF2-40B4-BE49-F238E27FC236}">
                <a16:creationId xmlns:a16="http://schemas.microsoft.com/office/drawing/2014/main" id="{D0E9E950-EB38-63C5-9432-51EB4CE274B0}"/>
              </a:ext>
            </a:extLst>
          </p:cNvPr>
          <p:cNvPicPr>
            <a:picLocks noChangeAspect="1"/>
          </p:cNvPicPr>
          <p:nvPr/>
        </p:nvPicPr>
        <p:blipFill>
          <a:blip r:embed="rId3"/>
          <a:stretch>
            <a:fillRect/>
          </a:stretch>
        </p:blipFill>
        <p:spPr>
          <a:xfrm>
            <a:off x="128075" y="1044637"/>
            <a:ext cx="6179233" cy="1999735"/>
          </a:xfrm>
          <a:prstGeom prst="rect">
            <a:avLst/>
          </a:prstGeom>
          <a:ln>
            <a:solidFill>
              <a:schemeClr val="accent1"/>
            </a:solidFill>
          </a:ln>
        </p:spPr>
      </p:pic>
      <p:pic>
        <p:nvPicPr>
          <p:cNvPr id="3" name="Picture 2" descr="A white text on a white background&#10;&#10;Description automatically generated">
            <a:extLst>
              <a:ext uri="{FF2B5EF4-FFF2-40B4-BE49-F238E27FC236}">
                <a16:creationId xmlns:a16="http://schemas.microsoft.com/office/drawing/2014/main" id="{AC03A8B4-5F71-036D-7C06-2D7CE328D8AB}"/>
              </a:ext>
            </a:extLst>
          </p:cNvPr>
          <p:cNvPicPr>
            <a:picLocks noChangeAspect="1"/>
          </p:cNvPicPr>
          <p:nvPr/>
        </p:nvPicPr>
        <p:blipFill>
          <a:blip r:embed="rId4"/>
          <a:stretch>
            <a:fillRect/>
          </a:stretch>
        </p:blipFill>
        <p:spPr>
          <a:xfrm>
            <a:off x="131883" y="3273360"/>
            <a:ext cx="8880231" cy="1473360"/>
          </a:xfrm>
          <a:prstGeom prst="rect">
            <a:avLst/>
          </a:prstGeom>
          <a:ln>
            <a:solidFill>
              <a:schemeClr val="accent1"/>
            </a:solidFill>
          </a:ln>
        </p:spPr>
      </p:pic>
      <p:graphicFrame>
        <p:nvGraphicFramePr>
          <p:cNvPr id="5" name="Google Shape;729;p23">
            <a:extLst>
              <a:ext uri="{FF2B5EF4-FFF2-40B4-BE49-F238E27FC236}">
                <a16:creationId xmlns:a16="http://schemas.microsoft.com/office/drawing/2014/main" id="{B21AB368-FF92-FC9F-5859-F3011CC01B2A}"/>
              </a:ext>
            </a:extLst>
          </p:cNvPr>
          <p:cNvGraphicFramePr/>
          <p:nvPr>
            <p:extLst>
              <p:ext uri="{D42A27DB-BD31-4B8C-83A1-F6EECF244321}">
                <p14:modId xmlns:p14="http://schemas.microsoft.com/office/powerpoint/2010/main" val="3326957971"/>
              </p:ext>
            </p:extLst>
          </p:nvPr>
        </p:nvGraphicFramePr>
        <p:xfrm>
          <a:off x="6510049" y="1033453"/>
          <a:ext cx="2494082" cy="2006847"/>
        </p:xfrm>
        <a:graphic>
          <a:graphicData uri="http://schemas.openxmlformats.org/drawingml/2006/table">
            <a:tbl>
              <a:tblPr>
                <a:noFill/>
                <a:tableStyleId>{962F3539-8495-4C16-99F7-14B2C7F808D6}</a:tableStyleId>
              </a:tblPr>
              <a:tblGrid>
                <a:gridCol w="2494082">
                  <a:extLst>
                    <a:ext uri="{9D8B030D-6E8A-4147-A177-3AD203B41FA5}">
                      <a16:colId xmlns:a16="http://schemas.microsoft.com/office/drawing/2014/main" val="20001"/>
                    </a:ext>
                  </a:extLst>
                </a:gridCol>
              </a:tblGrid>
              <a:tr h="668949">
                <a:tc>
                  <a:txBody>
                    <a:bodyPr/>
                    <a:lstStyle/>
                    <a:p>
                      <a:pPr lvl="0" algn="ctr">
                        <a:lnSpc>
                          <a:spcPct val="100000"/>
                        </a:lnSpc>
                        <a:spcBef>
                          <a:spcPts val="0"/>
                        </a:spcBef>
                        <a:spcAft>
                          <a:spcPts val="0"/>
                        </a:spcAft>
                        <a:buNone/>
                      </a:pPr>
                      <a:r>
                        <a:rPr lang="en" sz="1200" b="0" i="0" u="none" strike="noStrike" noProof="0">
                          <a:solidFill>
                            <a:schemeClr val="dk1"/>
                          </a:solidFill>
                          <a:latin typeface="Montserrat Medium"/>
                        </a:rPr>
                        <a:t>Captures semantic meaning and relevance</a:t>
                      </a:r>
                      <a:endParaRPr lang="en" sz="1200" b="0" i="0" u="none" strike="noStrike" noProof="0">
                        <a:solidFill>
                          <a:srgbClr val="000000"/>
                        </a:solidFill>
                        <a:latin typeface="Montserrat Medium"/>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668949">
                <a:tc>
                  <a:txBody>
                    <a:bodyPr/>
                    <a:lstStyle/>
                    <a:p>
                      <a:pPr marL="0" lvl="0" indent="0" algn="ctr">
                        <a:spcBef>
                          <a:spcPts val="0"/>
                        </a:spcBef>
                        <a:spcAft>
                          <a:spcPts val="0"/>
                        </a:spcAft>
                        <a:buNone/>
                      </a:pPr>
                      <a:r>
                        <a:rPr lang="en-US" sz="1200" b="0" i="0" u="none" strike="noStrike" noProof="0">
                          <a:solidFill>
                            <a:schemeClr val="dk1"/>
                          </a:solidFill>
                          <a:latin typeface="Montserrat Medium"/>
                        </a:rPr>
                        <a:t>Balances ranking with score spread</a:t>
                      </a:r>
                      <a:endParaRPr lang="en-US" sz="1200">
                        <a:latin typeface="Montserrat Medium"/>
                        <a:sym typeface="Montserrat"/>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68949">
                <a:tc>
                  <a:txBody>
                    <a:bodyPr/>
                    <a:lstStyle/>
                    <a:p>
                      <a:pPr marL="0" lvl="0" indent="0" algn="ctr">
                        <a:spcBef>
                          <a:spcPts val="0"/>
                        </a:spcBef>
                        <a:spcAft>
                          <a:spcPts val="0"/>
                        </a:spcAft>
                        <a:buNone/>
                      </a:pPr>
                      <a:r>
                        <a:rPr lang="en" sz="1200" b="0" i="0" u="none" strike="noStrike" noProof="0">
                          <a:solidFill>
                            <a:schemeClr val="dk1"/>
                          </a:solidFill>
                          <a:latin typeface="Montserrat Medium"/>
                        </a:rPr>
                        <a:t>Ideal for nuanced tasks like matching</a:t>
                      </a:r>
                      <a:endParaRPr lang="en-US" sz="1200">
                        <a:latin typeface="Montserrat Medium"/>
                        <a:sym typeface="Montserrat"/>
                      </a:endParaRPr>
                    </a:p>
                  </a:txBody>
                  <a:tcPr marL="91425" marR="91425" marT="91425" marB="91425" anchor="ctr">
                    <a:lnL w="19050">
                      <a:solidFill>
                        <a:schemeClr val="dk2"/>
                      </a:solidFill>
                    </a:lnL>
                    <a:lnR w="19050">
                      <a:solidFill>
                        <a:schemeClr val="dk2"/>
                      </a:solidFill>
                    </a:lnR>
                    <a:lnT w="19050" cap="flat" cmpd="sng" algn="ctr">
                      <a:solidFill>
                        <a:schemeClr val="dk2"/>
                      </a:solidFill>
                      <a:prstDash val="solid"/>
                      <a:round/>
                      <a:headEnd type="none" w="sm" len="sm"/>
                      <a:tailEnd type="none" w="sm" len="sm"/>
                    </a:lnT>
                    <a:lnB w="19050">
                      <a:solidFill>
                        <a:schemeClr val="dk2"/>
                      </a:solidFill>
                    </a:lnB>
                  </a:tcPr>
                </a:tc>
                <a:extLst>
                  <a:ext uri="{0D108BD9-81ED-4DB2-BD59-A6C34878D82A}">
                    <a16:rowId xmlns:a16="http://schemas.microsoft.com/office/drawing/2014/main" val="311083708"/>
                  </a:ext>
                </a:extLst>
              </a:tr>
            </a:tbl>
          </a:graphicData>
        </a:graphic>
      </p:graphicFrame>
    </p:spTree>
    <p:extLst>
      <p:ext uri="{BB962C8B-B14F-4D97-AF65-F5344CB8AC3E}">
        <p14:creationId xmlns:p14="http://schemas.microsoft.com/office/powerpoint/2010/main" val="382532516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21"/>
          <p:cNvSpPr txBox="1">
            <a:spLocks noGrp="1"/>
          </p:cNvSpPr>
          <p:nvPr>
            <p:ph type="title"/>
          </p:nvPr>
        </p:nvSpPr>
        <p:spPr>
          <a:xfrm>
            <a:off x="720000" y="187808"/>
            <a:ext cx="7704000" cy="576000"/>
          </a:xfrm>
          <a:prstGeom prst="rect">
            <a:avLst/>
          </a:prstGeom>
        </p:spPr>
        <p:txBody>
          <a:bodyPr spcFirstLastPara="1" wrap="square" lIns="91425" tIns="91425" rIns="91425" bIns="91425" anchor="t" anchorCtr="0">
            <a:noAutofit/>
          </a:bodyPr>
          <a:lstStyle/>
          <a:p>
            <a:r>
              <a:rPr lang="en"/>
              <a:t>Word2Vec</a:t>
            </a:r>
          </a:p>
        </p:txBody>
      </p:sp>
      <p:pic>
        <p:nvPicPr>
          <p:cNvPr id="2" name="Picture 1" descr="A graph with colored dots&#10;&#10;Description automatically generated">
            <a:extLst>
              <a:ext uri="{FF2B5EF4-FFF2-40B4-BE49-F238E27FC236}">
                <a16:creationId xmlns:a16="http://schemas.microsoft.com/office/drawing/2014/main" id="{69A3A473-2080-300A-4DA3-AE752C435A29}"/>
              </a:ext>
            </a:extLst>
          </p:cNvPr>
          <p:cNvPicPr>
            <a:picLocks noChangeAspect="1"/>
          </p:cNvPicPr>
          <p:nvPr/>
        </p:nvPicPr>
        <p:blipFill>
          <a:blip r:embed="rId3"/>
          <a:stretch>
            <a:fillRect/>
          </a:stretch>
        </p:blipFill>
        <p:spPr>
          <a:xfrm>
            <a:off x="119945" y="994218"/>
            <a:ext cx="6120964" cy="2022919"/>
          </a:xfrm>
          <a:prstGeom prst="rect">
            <a:avLst/>
          </a:prstGeom>
          <a:ln>
            <a:solidFill>
              <a:schemeClr val="accent1"/>
            </a:solidFill>
          </a:ln>
        </p:spPr>
      </p:pic>
      <p:pic>
        <p:nvPicPr>
          <p:cNvPr id="3" name="Picture 2" descr="A screenshot of a computer code&#10;&#10;Description automatically generated">
            <a:extLst>
              <a:ext uri="{FF2B5EF4-FFF2-40B4-BE49-F238E27FC236}">
                <a16:creationId xmlns:a16="http://schemas.microsoft.com/office/drawing/2014/main" id="{05200336-4E88-84C4-696A-31BE0FC958FB}"/>
              </a:ext>
            </a:extLst>
          </p:cNvPr>
          <p:cNvPicPr>
            <a:picLocks noChangeAspect="1"/>
          </p:cNvPicPr>
          <p:nvPr/>
        </p:nvPicPr>
        <p:blipFill>
          <a:blip r:embed="rId4"/>
          <a:stretch>
            <a:fillRect/>
          </a:stretch>
        </p:blipFill>
        <p:spPr>
          <a:xfrm>
            <a:off x="119673" y="3229679"/>
            <a:ext cx="8904652" cy="1604870"/>
          </a:xfrm>
          <a:prstGeom prst="rect">
            <a:avLst/>
          </a:prstGeom>
          <a:ln>
            <a:solidFill>
              <a:schemeClr val="accent1"/>
            </a:solidFill>
          </a:ln>
        </p:spPr>
      </p:pic>
      <p:graphicFrame>
        <p:nvGraphicFramePr>
          <p:cNvPr id="5" name="Google Shape;729;p23">
            <a:extLst>
              <a:ext uri="{FF2B5EF4-FFF2-40B4-BE49-F238E27FC236}">
                <a16:creationId xmlns:a16="http://schemas.microsoft.com/office/drawing/2014/main" id="{E5D135A3-A54D-BC4C-7A34-81AD3813DF9D}"/>
              </a:ext>
            </a:extLst>
          </p:cNvPr>
          <p:cNvGraphicFramePr/>
          <p:nvPr>
            <p:extLst>
              <p:ext uri="{D42A27DB-BD31-4B8C-83A1-F6EECF244321}">
                <p14:modId xmlns:p14="http://schemas.microsoft.com/office/powerpoint/2010/main" val="1069971445"/>
              </p:ext>
            </p:extLst>
          </p:nvPr>
        </p:nvGraphicFramePr>
        <p:xfrm>
          <a:off x="6386763" y="992606"/>
          <a:ext cx="2619346" cy="2030364"/>
        </p:xfrm>
        <a:graphic>
          <a:graphicData uri="http://schemas.openxmlformats.org/drawingml/2006/table">
            <a:tbl>
              <a:tblPr>
                <a:noFill/>
                <a:tableStyleId>{962F3539-8495-4C16-99F7-14B2C7F808D6}</a:tableStyleId>
              </a:tblPr>
              <a:tblGrid>
                <a:gridCol w="2619346">
                  <a:extLst>
                    <a:ext uri="{9D8B030D-6E8A-4147-A177-3AD203B41FA5}">
                      <a16:colId xmlns:a16="http://schemas.microsoft.com/office/drawing/2014/main" val="20001"/>
                    </a:ext>
                  </a:extLst>
                </a:gridCol>
              </a:tblGrid>
              <a:tr h="676788">
                <a:tc>
                  <a:txBody>
                    <a:bodyPr/>
                    <a:lstStyle/>
                    <a:p>
                      <a:pPr lvl="0" algn="ctr">
                        <a:lnSpc>
                          <a:spcPct val="100000"/>
                        </a:lnSpc>
                        <a:spcBef>
                          <a:spcPts val="0"/>
                        </a:spcBef>
                        <a:spcAft>
                          <a:spcPts val="0"/>
                        </a:spcAft>
                        <a:buNone/>
                      </a:pPr>
                      <a:r>
                        <a:rPr lang="en" sz="1200" b="0" i="0" u="none" strike="noStrike" noProof="0">
                          <a:solidFill>
                            <a:schemeClr val="dk1"/>
                          </a:solidFill>
                          <a:latin typeface="Montserrat Medium"/>
                        </a:rPr>
                        <a:t>High scores limit differentiation</a:t>
                      </a:r>
                      <a:endParaRPr lang="en-US" sz="1200">
                        <a:latin typeface="Montserrat Medium"/>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676788">
                <a:tc>
                  <a:txBody>
                    <a:bodyPr/>
                    <a:lstStyle/>
                    <a:p>
                      <a:pPr marL="0" lvl="0" indent="0" algn="ctr">
                        <a:spcBef>
                          <a:spcPts val="0"/>
                        </a:spcBef>
                        <a:spcAft>
                          <a:spcPts val="0"/>
                        </a:spcAft>
                        <a:buNone/>
                      </a:pPr>
                      <a:r>
                        <a:rPr lang="en-US" sz="1200" b="0" i="0" u="none" strike="noStrike" noProof="0">
                          <a:solidFill>
                            <a:schemeClr val="dk1"/>
                          </a:solidFill>
                          <a:latin typeface="Montserrat Medium"/>
                        </a:rPr>
                        <a:t>Struggles with sensitivity in matches</a:t>
                      </a:r>
                      <a:endParaRPr lang="en-US" sz="1200">
                        <a:latin typeface="Montserrat Medium"/>
                        <a:sym typeface="Montserrat"/>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76788">
                <a:tc>
                  <a:txBody>
                    <a:bodyPr/>
                    <a:lstStyle/>
                    <a:p>
                      <a:pPr marL="0" marR="0" lvl="0" indent="0" algn="ctr">
                        <a:lnSpc>
                          <a:spcPct val="100000"/>
                        </a:lnSpc>
                        <a:spcBef>
                          <a:spcPts val="0"/>
                        </a:spcBef>
                        <a:spcAft>
                          <a:spcPts val="0"/>
                        </a:spcAft>
                        <a:buClr>
                          <a:srgbClr val="000000"/>
                        </a:buClr>
                        <a:buNone/>
                      </a:pPr>
                      <a:r>
                        <a:rPr lang="en" sz="1200" b="0" i="0" u="none" strike="noStrike" noProof="0">
                          <a:solidFill>
                            <a:schemeClr val="dk1"/>
                          </a:solidFill>
                          <a:latin typeface="Montserrat Medium"/>
                        </a:rPr>
                        <a:t>Risk of overfitting resume similarities</a:t>
                      </a:r>
                      <a:endParaRPr lang="en" sz="1200" b="0" i="0" u="none" strike="noStrike" noProof="0">
                        <a:solidFill>
                          <a:srgbClr val="FFFFFF"/>
                        </a:solidFill>
                        <a:latin typeface="Montserrat Medium"/>
                      </a:endParaRPr>
                    </a:p>
                  </a:txBody>
                  <a:tcPr marL="91425" marR="91425" marT="91425" marB="91425" anchor="ctr">
                    <a:lnL w="19050">
                      <a:solidFill>
                        <a:schemeClr val="dk2"/>
                      </a:solidFill>
                    </a:lnL>
                    <a:lnR w="19050">
                      <a:solidFill>
                        <a:schemeClr val="dk2"/>
                      </a:solidFill>
                    </a:lnR>
                    <a:lnT w="19050" cap="flat" cmpd="sng" algn="ctr">
                      <a:solidFill>
                        <a:schemeClr val="dk2"/>
                      </a:solidFill>
                      <a:prstDash val="solid"/>
                      <a:round/>
                      <a:headEnd type="none" w="sm" len="sm"/>
                      <a:tailEnd type="none" w="sm" len="sm"/>
                    </a:lnT>
                    <a:lnB w="19050">
                      <a:solidFill>
                        <a:schemeClr val="dk2"/>
                      </a:solidFill>
                    </a:lnB>
                  </a:tcPr>
                </a:tc>
                <a:extLst>
                  <a:ext uri="{0D108BD9-81ED-4DB2-BD59-A6C34878D82A}">
                    <a16:rowId xmlns:a16="http://schemas.microsoft.com/office/drawing/2014/main" val="311083708"/>
                  </a:ext>
                </a:extLst>
              </a:tr>
            </a:tbl>
          </a:graphicData>
        </a:graphic>
      </p:graphicFrame>
    </p:spTree>
    <p:extLst>
      <p:ext uri="{BB962C8B-B14F-4D97-AF65-F5344CB8AC3E}">
        <p14:creationId xmlns:p14="http://schemas.microsoft.com/office/powerpoint/2010/main" val="3533133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21"/>
          <p:cNvSpPr txBox="1">
            <a:spLocks noGrp="1"/>
          </p:cNvSpPr>
          <p:nvPr>
            <p:ph type="title"/>
          </p:nvPr>
        </p:nvSpPr>
        <p:spPr>
          <a:xfrm>
            <a:off x="720000" y="187808"/>
            <a:ext cx="7704000" cy="576000"/>
          </a:xfrm>
          <a:prstGeom prst="rect">
            <a:avLst/>
          </a:prstGeom>
        </p:spPr>
        <p:txBody>
          <a:bodyPr spcFirstLastPara="1" wrap="square" lIns="91425" tIns="91425" rIns="91425" bIns="91425" anchor="t" anchorCtr="0">
            <a:noAutofit/>
          </a:bodyPr>
          <a:lstStyle/>
          <a:p>
            <a:r>
              <a:rPr lang="en"/>
              <a:t>Jaccard</a:t>
            </a:r>
            <a:endParaRPr lang="en-US"/>
          </a:p>
        </p:txBody>
      </p:sp>
      <p:pic>
        <p:nvPicPr>
          <p:cNvPr id="2" name="Picture 1" descr="A graph with colorful dots&#10;&#10;Description automatically generated">
            <a:extLst>
              <a:ext uri="{FF2B5EF4-FFF2-40B4-BE49-F238E27FC236}">
                <a16:creationId xmlns:a16="http://schemas.microsoft.com/office/drawing/2014/main" id="{44E23D5D-26EE-2B98-18AE-161FF2A209A1}"/>
              </a:ext>
            </a:extLst>
          </p:cNvPr>
          <p:cNvPicPr>
            <a:picLocks noChangeAspect="1"/>
          </p:cNvPicPr>
          <p:nvPr/>
        </p:nvPicPr>
        <p:blipFill>
          <a:blip r:embed="rId3"/>
          <a:stretch>
            <a:fillRect/>
          </a:stretch>
        </p:blipFill>
        <p:spPr>
          <a:xfrm>
            <a:off x="119282" y="1043465"/>
            <a:ext cx="6103620" cy="2009700"/>
          </a:xfrm>
          <a:prstGeom prst="rect">
            <a:avLst/>
          </a:prstGeom>
          <a:ln>
            <a:solidFill>
              <a:schemeClr val="accent1"/>
            </a:solidFill>
          </a:ln>
        </p:spPr>
      </p:pic>
      <p:pic>
        <p:nvPicPr>
          <p:cNvPr id="3" name="Picture 2" descr="A white text on a white background&#10;&#10;Description automatically generated">
            <a:extLst>
              <a:ext uri="{FF2B5EF4-FFF2-40B4-BE49-F238E27FC236}">
                <a16:creationId xmlns:a16="http://schemas.microsoft.com/office/drawing/2014/main" id="{7F0AA638-2D24-8097-AF5E-ED8F049A111F}"/>
              </a:ext>
            </a:extLst>
          </p:cNvPr>
          <p:cNvPicPr>
            <a:picLocks noChangeAspect="1"/>
          </p:cNvPicPr>
          <p:nvPr/>
        </p:nvPicPr>
        <p:blipFill>
          <a:blip r:embed="rId4"/>
          <a:stretch>
            <a:fillRect/>
          </a:stretch>
        </p:blipFill>
        <p:spPr>
          <a:xfrm>
            <a:off x="121920" y="3264827"/>
            <a:ext cx="8892540" cy="1534650"/>
          </a:xfrm>
          <a:prstGeom prst="rect">
            <a:avLst/>
          </a:prstGeom>
          <a:ln>
            <a:solidFill>
              <a:schemeClr val="accent1"/>
            </a:solidFill>
          </a:ln>
        </p:spPr>
      </p:pic>
      <p:graphicFrame>
        <p:nvGraphicFramePr>
          <p:cNvPr id="5" name="Google Shape;729;p23">
            <a:extLst>
              <a:ext uri="{FF2B5EF4-FFF2-40B4-BE49-F238E27FC236}">
                <a16:creationId xmlns:a16="http://schemas.microsoft.com/office/drawing/2014/main" id="{9D172281-C357-7C1A-16C1-EB295D67A860}"/>
              </a:ext>
            </a:extLst>
          </p:cNvPr>
          <p:cNvGraphicFramePr/>
          <p:nvPr>
            <p:extLst>
              <p:ext uri="{D42A27DB-BD31-4B8C-83A1-F6EECF244321}">
                <p14:modId xmlns:p14="http://schemas.microsoft.com/office/powerpoint/2010/main" val="1629249809"/>
              </p:ext>
            </p:extLst>
          </p:nvPr>
        </p:nvGraphicFramePr>
        <p:xfrm>
          <a:off x="6462888" y="1030111"/>
          <a:ext cx="2544186" cy="2019504"/>
        </p:xfrm>
        <a:graphic>
          <a:graphicData uri="http://schemas.openxmlformats.org/drawingml/2006/table">
            <a:tbl>
              <a:tblPr>
                <a:noFill/>
                <a:tableStyleId>{962F3539-8495-4C16-99F7-14B2C7F808D6}</a:tableStyleId>
              </a:tblPr>
              <a:tblGrid>
                <a:gridCol w="2544186">
                  <a:extLst>
                    <a:ext uri="{9D8B030D-6E8A-4147-A177-3AD203B41FA5}">
                      <a16:colId xmlns:a16="http://schemas.microsoft.com/office/drawing/2014/main" val="20001"/>
                    </a:ext>
                  </a:extLst>
                </a:gridCol>
              </a:tblGrid>
              <a:tr h="673168">
                <a:tc>
                  <a:txBody>
                    <a:bodyPr/>
                    <a:lstStyle/>
                    <a:p>
                      <a:pPr lvl="0" algn="ctr">
                        <a:lnSpc>
                          <a:spcPct val="100000"/>
                        </a:lnSpc>
                        <a:spcBef>
                          <a:spcPts val="0"/>
                        </a:spcBef>
                        <a:spcAft>
                          <a:spcPts val="0"/>
                        </a:spcAft>
                        <a:buNone/>
                      </a:pPr>
                      <a:r>
                        <a:rPr lang="en" sz="1200" b="0" i="0" u="none" strike="noStrike" noProof="0">
                          <a:solidFill>
                            <a:schemeClr val="dk1"/>
                          </a:solidFill>
                          <a:latin typeface="Montserrat Medium"/>
                        </a:rPr>
                        <a:t>Limited differentiation in scoring</a:t>
                      </a:r>
                      <a:endParaRPr lang="en-US" sz="1200">
                        <a:latin typeface="Montserrat Medium"/>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673168">
                <a:tc>
                  <a:txBody>
                    <a:bodyPr/>
                    <a:lstStyle/>
                    <a:p>
                      <a:pPr marL="0" lvl="0" indent="0" algn="ctr">
                        <a:spcBef>
                          <a:spcPts val="0"/>
                        </a:spcBef>
                        <a:spcAft>
                          <a:spcPts val="0"/>
                        </a:spcAft>
                        <a:buNone/>
                      </a:pPr>
                      <a:r>
                        <a:rPr lang="en-US" sz="1200" b="0" i="0" u="none" strike="noStrike" noProof="0">
                          <a:solidFill>
                            <a:schemeClr val="dk1"/>
                          </a:solidFill>
                          <a:latin typeface="Montserrat Medium"/>
                        </a:rPr>
                        <a:t>Heavily reliant on token overlap</a:t>
                      </a:r>
                      <a:endParaRPr lang="en-US" sz="1200">
                        <a:latin typeface="Montserrat Medium"/>
                        <a:sym typeface="Montserrat"/>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73168">
                <a:tc>
                  <a:txBody>
                    <a:bodyPr/>
                    <a:lstStyle/>
                    <a:p>
                      <a:pPr marL="0" lvl="0" indent="0" algn="ctr">
                        <a:spcBef>
                          <a:spcPts val="0"/>
                        </a:spcBef>
                        <a:spcAft>
                          <a:spcPts val="0"/>
                        </a:spcAft>
                        <a:buNone/>
                      </a:pPr>
                      <a:r>
                        <a:rPr lang="en" sz="1200" b="0" i="0" u="none" strike="noStrike" noProof="0">
                          <a:solidFill>
                            <a:schemeClr val="dk1"/>
                          </a:solidFill>
                          <a:latin typeface="Montserrat Medium"/>
                        </a:rPr>
                        <a:t>Weak in nuanced semantic tasks</a:t>
                      </a:r>
                      <a:endParaRPr lang="en-US" sz="1200">
                        <a:latin typeface="Montserrat Medium"/>
                        <a:sym typeface="Montserrat"/>
                      </a:endParaRPr>
                    </a:p>
                  </a:txBody>
                  <a:tcPr marL="91425" marR="91425" marT="91425" marB="91425" anchor="ctr">
                    <a:lnL w="19050">
                      <a:solidFill>
                        <a:schemeClr val="dk2"/>
                      </a:solidFill>
                    </a:lnL>
                    <a:lnR w="19050">
                      <a:solidFill>
                        <a:schemeClr val="dk2"/>
                      </a:solidFill>
                    </a:lnR>
                    <a:lnT w="19050" cap="flat" cmpd="sng" algn="ctr">
                      <a:solidFill>
                        <a:schemeClr val="dk2"/>
                      </a:solidFill>
                      <a:prstDash val="solid"/>
                      <a:round/>
                      <a:headEnd type="none" w="sm" len="sm"/>
                      <a:tailEnd type="none" w="sm" len="sm"/>
                    </a:lnT>
                    <a:lnB w="19050">
                      <a:solidFill>
                        <a:schemeClr val="dk2"/>
                      </a:solidFill>
                    </a:lnB>
                  </a:tcPr>
                </a:tc>
                <a:extLst>
                  <a:ext uri="{0D108BD9-81ED-4DB2-BD59-A6C34878D82A}">
                    <a16:rowId xmlns:a16="http://schemas.microsoft.com/office/drawing/2014/main" val="311083708"/>
                  </a:ext>
                </a:extLst>
              </a:tr>
            </a:tbl>
          </a:graphicData>
        </a:graphic>
      </p:graphicFrame>
    </p:spTree>
    <p:extLst>
      <p:ext uri="{BB962C8B-B14F-4D97-AF65-F5344CB8AC3E}">
        <p14:creationId xmlns:p14="http://schemas.microsoft.com/office/powerpoint/2010/main" val="30255629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4"/>
          <p:cNvSpPr txBox="1">
            <a:spLocks noGrp="1"/>
          </p:cNvSpPr>
          <p:nvPr>
            <p:ph type="title"/>
          </p:nvPr>
        </p:nvSpPr>
        <p:spPr>
          <a:xfrm>
            <a:off x="721465" y="2279498"/>
            <a:ext cx="7704000" cy="576000"/>
          </a:xfrm>
          <a:prstGeom prst="rect">
            <a:avLst/>
          </a:prstGeom>
        </p:spPr>
        <p:txBody>
          <a:bodyPr spcFirstLastPara="1" wrap="square" lIns="91425" tIns="91425" rIns="91425" bIns="91425" anchor="t" anchorCtr="0">
            <a:noAutofit/>
          </a:bodyPr>
          <a:lstStyle/>
          <a:p>
            <a:r>
              <a:rPr lang="en"/>
              <a:t>Part 2 - Chatbot Web Application</a:t>
            </a:r>
            <a:endParaRPr lang="en-US"/>
          </a:p>
        </p:txBody>
      </p:sp>
    </p:spTree>
    <p:extLst>
      <p:ext uri="{BB962C8B-B14F-4D97-AF65-F5344CB8AC3E}">
        <p14:creationId xmlns:p14="http://schemas.microsoft.com/office/powerpoint/2010/main" val="2120268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0" name="Google Shape;990;p32"/>
          <p:cNvSpPr txBox="1">
            <a:spLocks noGrp="1"/>
          </p:cNvSpPr>
          <p:nvPr>
            <p:ph type="title"/>
          </p:nvPr>
        </p:nvSpPr>
        <p:spPr>
          <a:xfrm>
            <a:off x="786609" y="611304"/>
            <a:ext cx="7704000" cy="576000"/>
          </a:xfrm>
          <a:prstGeom prst="rect">
            <a:avLst/>
          </a:prstGeom>
        </p:spPr>
        <p:txBody>
          <a:bodyPr spcFirstLastPara="1" wrap="square" lIns="91425" tIns="91425" rIns="91425" bIns="91425" anchor="t" anchorCtr="0">
            <a:noAutofit/>
          </a:bodyPr>
          <a:lstStyle/>
          <a:p>
            <a:r>
              <a:rPr lang="en"/>
              <a:t>Career Advisor Chatbot with NLP</a:t>
            </a:r>
            <a:endParaRPr lang="en-US"/>
          </a:p>
        </p:txBody>
      </p:sp>
      <p:sp>
        <p:nvSpPr>
          <p:cNvPr id="2112" name="Rectangle: Rounded Corners 2111">
            <a:extLst>
              <a:ext uri="{FF2B5EF4-FFF2-40B4-BE49-F238E27FC236}">
                <a16:creationId xmlns:a16="http://schemas.microsoft.com/office/drawing/2014/main" id="{0C319902-EBBD-9CED-A133-0A65BD20DAED}"/>
              </a:ext>
            </a:extLst>
          </p:cNvPr>
          <p:cNvSpPr/>
          <p:nvPr/>
        </p:nvSpPr>
        <p:spPr>
          <a:xfrm>
            <a:off x="208545" y="1850381"/>
            <a:ext cx="1220982" cy="6878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latin typeface="Montserrat Medium"/>
              </a:rPr>
              <a:t>Data Preparation</a:t>
            </a:r>
            <a:endParaRPr lang="en-US">
              <a:latin typeface="Montserrat Medium"/>
              <a:cs typeface="Arial"/>
            </a:endParaRPr>
          </a:p>
        </p:txBody>
      </p:sp>
      <p:sp>
        <p:nvSpPr>
          <p:cNvPr id="2114" name="Rectangle: Rounded Corners 2113">
            <a:extLst>
              <a:ext uri="{FF2B5EF4-FFF2-40B4-BE49-F238E27FC236}">
                <a16:creationId xmlns:a16="http://schemas.microsoft.com/office/drawing/2014/main" id="{C6BBB312-754E-83B6-30E9-1D5DC052DCA6}"/>
              </a:ext>
            </a:extLst>
          </p:cNvPr>
          <p:cNvSpPr/>
          <p:nvPr/>
        </p:nvSpPr>
        <p:spPr>
          <a:xfrm>
            <a:off x="1724242" y="1850380"/>
            <a:ext cx="1334782" cy="68078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 sz="1200">
                <a:solidFill>
                  <a:schemeClr val="tx1"/>
                </a:solidFill>
                <a:latin typeface="Montserrat Medium"/>
              </a:rPr>
              <a:t>Tokenization</a:t>
            </a:r>
            <a:endParaRPr lang="en-US" err="1">
              <a:solidFill>
                <a:schemeClr val="tx1"/>
              </a:solidFill>
              <a:latin typeface="Montserrat Medium"/>
            </a:endParaRPr>
          </a:p>
        </p:txBody>
      </p:sp>
      <p:sp>
        <p:nvSpPr>
          <p:cNvPr id="2115" name="Rectangle: Rounded Corners 2114">
            <a:extLst>
              <a:ext uri="{FF2B5EF4-FFF2-40B4-BE49-F238E27FC236}">
                <a16:creationId xmlns:a16="http://schemas.microsoft.com/office/drawing/2014/main" id="{1D27F872-BD53-0A24-3559-13BE0131770A}"/>
              </a:ext>
            </a:extLst>
          </p:cNvPr>
          <p:cNvSpPr/>
          <p:nvPr/>
        </p:nvSpPr>
        <p:spPr>
          <a:xfrm>
            <a:off x="6229939" y="1850381"/>
            <a:ext cx="1150428" cy="68078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 sz="1200">
                <a:solidFill>
                  <a:schemeClr val="tx1"/>
                </a:solidFill>
                <a:latin typeface="Montserrat Medium"/>
              </a:rPr>
              <a:t>Saving the Model</a:t>
            </a:r>
            <a:endParaRPr lang="en-US">
              <a:solidFill>
                <a:schemeClr val="tx1"/>
              </a:solidFill>
              <a:latin typeface="Montserrat Medium"/>
              <a:cs typeface="Arial"/>
            </a:endParaRPr>
          </a:p>
        </p:txBody>
      </p:sp>
      <p:sp>
        <p:nvSpPr>
          <p:cNvPr id="2116" name="Rectangle: Rounded Corners 2115">
            <a:extLst>
              <a:ext uri="{FF2B5EF4-FFF2-40B4-BE49-F238E27FC236}">
                <a16:creationId xmlns:a16="http://schemas.microsoft.com/office/drawing/2014/main" id="{9489AF07-2781-12B2-D6F5-368DC73A58C2}"/>
              </a:ext>
            </a:extLst>
          </p:cNvPr>
          <p:cNvSpPr/>
          <p:nvPr/>
        </p:nvSpPr>
        <p:spPr>
          <a:xfrm>
            <a:off x="4776123" y="1850380"/>
            <a:ext cx="1157483" cy="68784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 sz="1200">
                <a:solidFill>
                  <a:schemeClr val="tx1"/>
                </a:solidFill>
                <a:latin typeface="Montserrat Medium"/>
              </a:rPr>
              <a:t>Model Fine-Tuning</a:t>
            </a:r>
            <a:endParaRPr lang="en-US">
              <a:solidFill>
                <a:schemeClr val="tx1"/>
              </a:solidFill>
              <a:latin typeface="Montserrat Medium"/>
              <a:cs typeface="Arial"/>
            </a:endParaRPr>
          </a:p>
        </p:txBody>
      </p:sp>
      <p:sp>
        <p:nvSpPr>
          <p:cNvPr id="2117" name="Rectangle: Rounded Corners 2116">
            <a:extLst>
              <a:ext uri="{FF2B5EF4-FFF2-40B4-BE49-F238E27FC236}">
                <a16:creationId xmlns:a16="http://schemas.microsoft.com/office/drawing/2014/main" id="{9B149BB8-22A6-BF52-454F-381DCFE7F18F}"/>
              </a:ext>
            </a:extLst>
          </p:cNvPr>
          <p:cNvSpPr/>
          <p:nvPr/>
        </p:nvSpPr>
        <p:spPr>
          <a:xfrm>
            <a:off x="3352387" y="1850381"/>
            <a:ext cx="1150428" cy="68078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 sz="1200">
                <a:solidFill>
                  <a:schemeClr val="tx1"/>
                </a:solidFill>
                <a:latin typeface="Montserrat Medium"/>
              </a:rPr>
              <a:t>Dataset Splitting</a:t>
            </a:r>
            <a:endParaRPr lang="en-US">
              <a:solidFill>
                <a:schemeClr val="tx1"/>
              </a:solidFill>
              <a:latin typeface="Montserrat Medium"/>
            </a:endParaRPr>
          </a:p>
        </p:txBody>
      </p:sp>
      <p:sp>
        <p:nvSpPr>
          <p:cNvPr id="2118" name="Rectangle: Rounded Corners 2117">
            <a:extLst>
              <a:ext uri="{FF2B5EF4-FFF2-40B4-BE49-F238E27FC236}">
                <a16:creationId xmlns:a16="http://schemas.microsoft.com/office/drawing/2014/main" id="{D089E9D2-4074-ED0E-782C-B4FD85EF1618}"/>
              </a:ext>
            </a:extLst>
          </p:cNvPr>
          <p:cNvSpPr/>
          <p:nvPr/>
        </p:nvSpPr>
        <p:spPr>
          <a:xfrm>
            <a:off x="7670757" y="1850380"/>
            <a:ext cx="1228039" cy="68078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200" err="1">
                <a:latin typeface="Montserrat Medium"/>
              </a:rPr>
              <a:t>Gradio</a:t>
            </a:r>
            <a:r>
              <a:rPr lang="en-US" sz="1200">
                <a:latin typeface="Montserrat Medium"/>
              </a:rPr>
              <a:t> Deployment</a:t>
            </a:r>
            <a:endParaRPr lang="en-US">
              <a:latin typeface="Montserrat Medium"/>
            </a:endParaRPr>
          </a:p>
        </p:txBody>
      </p:sp>
      <p:pic>
        <p:nvPicPr>
          <p:cNvPr id="2126" name="Graphic 2125" descr="Arrow Right with solid fill">
            <a:extLst>
              <a:ext uri="{FF2B5EF4-FFF2-40B4-BE49-F238E27FC236}">
                <a16:creationId xmlns:a16="http://schemas.microsoft.com/office/drawing/2014/main" id="{B89ECF3E-5B05-93E2-F61F-25EC7B5893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7355" y="2023837"/>
            <a:ext cx="284692" cy="332316"/>
          </a:xfrm>
          <a:prstGeom prst="rect">
            <a:avLst/>
          </a:prstGeom>
        </p:spPr>
      </p:pic>
      <p:pic>
        <p:nvPicPr>
          <p:cNvPr id="2127" name="Graphic 2126" descr="Arrow Right with solid fill">
            <a:extLst>
              <a:ext uri="{FF2B5EF4-FFF2-40B4-BE49-F238E27FC236}">
                <a16:creationId xmlns:a16="http://schemas.microsoft.com/office/drawing/2014/main" id="{913D7DAA-C789-38A1-FDD6-D50D71BFF6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4187" y="2023837"/>
            <a:ext cx="284692" cy="332316"/>
          </a:xfrm>
          <a:prstGeom prst="rect">
            <a:avLst/>
          </a:prstGeom>
        </p:spPr>
      </p:pic>
      <p:pic>
        <p:nvPicPr>
          <p:cNvPr id="2128" name="Graphic 2127" descr="Arrow Right with solid fill">
            <a:extLst>
              <a:ext uri="{FF2B5EF4-FFF2-40B4-BE49-F238E27FC236}">
                <a16:creationId xmlns:a16="http://schemas.microsoft.com/office/drawing/2014/main" id="{64CA8C46-AF99-6DE0-8D99-858E05EF77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8228" y="2023837"/>
            <a:ext cx="284692" cy="332316"/>
          </a:xfrm>
          <a:prstGeom prst="rect">
            <a:avLst/>
          </a:prstGeom>
        </p:spPr>
      </p:pic>
      <p:pic>
        <p:nvPicPr>
          <p:cNvPr id="2129" name="Graphic 2128" descr="Arrow Right with solid fill">
            <a:extLst>
              <a:ext uri="{FF2B5EF4-FFF2-40B4-BE49-F238E27FC236}">
                <a16:creationId xmlns:a16="http://schemas.microsoft.com/office/drawing/2014/main" id="{695B1879-2D1F-C37F-5FB2-3B1FDC5E24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1089" y="2023837"/>
            <a:ext cx="284692" cy="332316"/>
          </a:xfrm>
          <a:prstGeom prst="rect">
            <a:avLst/>
          </a:prstGeom>
        </p:spPr>
      </p:pic>
      <p:pic>
        <p:nvPicPr>
          <p:cNvPr id="2130" name="Graphic 2129" descr="Arrow Right with solid fill">
            <a:extLst>
              <a:ext uri="{FF2B5EF4-FFF2-40B4-BE49-F238E27FC236}">
                <a16:creationId xmlns:a16="http://schemas.microsoft.com/office/drawing/2014/main" id="{650C616F-5769-986B-F0B8-D70F9E29A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2187" y="2023837"/>
            <a:ext cx="284692" cy="332316"/>
          </a:xfrm>
          <a:prstGeom prst="rect">
            <a:avLst/>
          </a:prstGeom>
        </p:spPr>
      </p:pic>
      <p:sp>
        <p:nvSpPr>
          <p:cNvPr id="2131" name="Oval 2130">
            <a:extLst>
              <a:ext uri="{FF2B5EF4-FFF2-40B4-BE49-F238E27FC236}">
                <a16:creationId xmlns:a16="http://schemas.microsoft.com/office/drawing/2014/main" id="{0DDCDAA1-D3EB-120A-7656-B7A33ADF00EF}"/>
              </a:ext>
            </a:extLst>
          </p:cNvPr>
          <p:cNvSpPr/>
          <p:nvPr/>
        </p:nvSpPr>
        <p:spPr>
          <a:xfrm>
            <a:off x="3838850" y="2982657"/>
            <a:ext cx="1136036" cy="990652"/>
          </a:xfrm>
          <a:prstGeom prst="flowChartAlternateProcess">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err="1">
                <a:solidFill>
                  <a:schemeClr val="tx1"/>
                </a:solidFill>
                <a:latin typeface="Montserrat Light"/>
              </a:rPr>
              <a:t>EleutherAI</a:t>
            </a:r>
            <a:r>
              <a:rPr lang="en-US" sz="1200">
                <a:solidFill>
                  <a:schemeClr val="tx1"/>
                </a:solidFill>
                <a:latin typeface="Montserrat Light"/>
              </a:rPr>
              <a:t>/gpt-neo-125M</a:t>
            </a:r>
            <a:endParaRPr lang="en-US" sz="1200">
              <a:solidFill>
                <a:schemeClr val="tx1"/>
              </a:solidFill>
              <a:latin typeface="Montserrat Light"/>
              <a:cs typeface="Arial"/>
            </a:endParaRPr>
          </a:p>
        </p:txBody>
      </p:sp>
      <p:sp>
        <p:nvSpPr>
          <p:cNvPr id="2132" name="Oval 2130">
            <a:extLst>
              <a:ext uri="{FF2B5EF4-FFF2-40B4-BE49-F238E27FC236}">
                <a16:creationId xmlns:a16="http://schemas.microsoft.com/office/drawing/2014/main" id="{11AFE2FD-47C2-FA0D-DE37-C920DE250077}"/>
              </a:ext>
            </a:extLst>
          </p:cNvPr>
          <p:cNvSpPr/>
          <p:nvPr/>
        </p:nvSpPr>
        <p:spPr>
          <a:xfrm>
            <a:off x="5124603" y="2982656"/>
            <a:ext cx="1097841" cy="985876"/>
          </a:xfrm>
          <a:prstGeom prst="flowChartAlternateProcess">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latin typeface="Montserrat Light"/>
                <a:cs typeface="Arial"/>
              </a:rPr>
              <a:t>Hugging Face Trainer: Fine Tuning</a:t>
            </a:r>
          </a:p>
        </p:txBody>
      </p:sp>
      <p:pic>
        <p:nvPicPr>
          <p:cNvPr id="2134" name="Graphic 2133" descr="Arrow Right with solid fill">
            <a:extLst>
              <a:ext uri="{FF2B5EF4-FFF2-40B4-BE49-F238E27FC236}">
                <a16:creationId xmlns:a16="http://schemas.microsoft.com/office/drawing/2014/main" id="{9B7565EB-1AFF-0961-9BB4-A91E185786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807316" y="2628031"/>
            <a:ext cx="483474" cy="299186"/>
          </a:xfrm>
          <a:prstGeom prst="rect">
            <a:avLst/>
          </a:prstGeom>
        </p:spPr>
      </p:pic>
      <p:sp>
        <p:nvSpPr>
          <p:cNvPr id="2137" name="Oval 2130">
            <a:extLst>
              <a:ext uri="{FF2B5EF4-FFF2-40B4-BE49-F238E27FC236}">
                <a16:creationId xmlns:a16="http://schemas.microsoft.com/office/drawing/2014/main" id="{5FAEB4B7-ADFD-5BCE-36DB-7CB8FF83CD80}"/>
              </a:ext>
            </a:extLst>
          </p:cNvPr>
          <p:cNvSpPr/>
          <p:nvPr/>
        </p:nvSpPr>
        <p:spPr>
          <a:xfrm>
            <a:off x="6549393" y="3023479"/>
            <a:ext cx="1119708" cy="500794"/>
          </a:xfrm>
          <a:prstGeom prst="flowChartAlternateProcess">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latin typeface="Montserrat Light"/>
                <a:cs typeface="Arial"/>
              </a:rPr>
              <a:t>To a local directory</a:t>
            </a:r>
          </a:p>
        </p:txBody>
      </p:sp>
      <p:pic>
        <p:nvPicPr>
          <p:cNvPr id="2138" name="Graphic 2137" descr="Arrow Right with solid fill">
            <a:extLst>
              <a:ext uri="{FF2B5EF4-FFF2-40B4-BE49-F238E27FC236}">
                <a16:creationId xmlns:a16="http://schemas.microsoft.com/office/drawing/2014/main" id="{51B3264B-2EBB-0EB5-ECB1-C08E216F4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872880" y="2628031"/>
            <a:ext cx="483474" cy="2991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46"/>
          <p:cNvSpPr txBox="1">
            <a:spLocks noGrp="1"/>
          </p:cNvSpPr>
          <p:nvPr>
            <p:ph type="title"/>
          </p:nvPr>
        </p:nvSpPr>
        <p:spPr>
          <a:xfrm>
            <a:off x="720000" y="313723"/>
            <a:ext cx="7704000" cy="576000"/>
          </a:xfrm>
          <a:prstGeom prst="rect">
            <a:avLst/>
          </a:prstGeom>
        </p:spPr>
        <p:txBody>
          <a:bodyPr spcFirstLastPara="1" wrap="square" lIns="91425" tIns="91425" rIns="91425" bIns="91425" anchor="t" anchorCtr="0">
            <a:noAutofit/>
          </a:bodyPr>
          <a:lstStyle/>
          <a:p>
            <a:r>
              <a:rPr lang="en"/>
              <a:t>Chat Bot Interface</a:t>
            </a:r>
            <a:endParaRPr lang="en-US"/>
          </a:p>
        </p:txBody>
      </p:sp>
      <p:pic>
        <p:nvPicPr>
          <p:cNvPr id="3" name="Picture 2" descr="A screenshot of a chatbot&#10;&#10;Description automatically generated">
            <a:extLst>
              <a:ext uri="{FF2B5EF4-FFF2-40B4-BE49-F238E27FC236}">
                <a16:creationId xmlns:a16="http://schemas.microsoft.com/office/drawing/2014/main" id="{CDC6DEC1-3BCA-A887-4ACB-C79294AF0F3A}"/>
              </a:ext>
            </a:extLst>
          </p:cNvPr>
          <p:cNvPicPr>
            <a:picLocks noChangeAspect="1"/>
          </p:cNvPicPr>
          <p:nvPr/>
        </p:nvPicPr>
        <p:blipFill>
          <a:blip r:embed="rId3"/>
          <a:stretch>
            <a:fillRect/>
          </a:stretch>
        </p:blipFill>
        <p:spPr>
          <a:xfrm>
            <a:off x="134055" y="1041574"/>
            <a:ext cx="8875889" cy="3920587"/>
          </a:xfrm>
          <a:prstGeom prst="rect">
            <a:avLst/>
          </a:prstGeom>
          <a:ln>
            <a:solidFill>
              <a:schemeClr val="accent1"/>
            </a:solidFill>
          </a:ln>
        </p:spPr>
      </p:pic>
    </p:spTree>
    <p:extLst>
      <p:ext uri="{BB962C8B-B14F-4D97-AF65-F5344CB8AC3E}">
        <p14:creationId xmlns:p14="http://schemas.microsoft.com/office/powerpoint/2010/main" val="1913144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46"/>
          <p:cNvSpPr txBox="1">
            <a:spLocks noGrp="1"/>
          </p:cNvSpPr>
          <p:nvPr>
            <p:ph type="title"/>
          </p:nvPr>
        </p:nvSpPr>
        <p:spPr>
          <a:xfrm>
            <a:off x="720000" y="154054"/>
            <a:ext cx="7704000" cy="576000"/>
          </a:xfrm>
          <a:prstGeom prst="rect">
            <a:avLst/>
          </a:prstGeom>
        </p:spPr>
        <p:txBody>
          <a:bodyPr spcFirstLastPara="1" wrap="square" lIns="91425" tIns="91425" rIns="91425" bIns="91425" anchor="t" anchorCtr="0">
            <a:noAutofit/>
          </a:bodyPr>
          <a:lstStyle/>
          <a:p>
            <a:r>
              <a:rPr lang="en"/>
              <a:t>Chat Bot Demo</a:t>
            </a:r>
            <a:endParaRPr lang="en-US"/>
          </a:p>
        </p:txBody>
      </p:sp>
      <p:pic>
        <p:nvPicPr>
          <p:cNvPr id="3" name="Chatbot Demo - Made with Clipchamp">
            <a:hlinkClick r:id="" action="ppaction://media"/>
            <a:extLst>
              <a:ext uri="{FF2B5EF4-FFF2-40B4-BE49-F238E27FC236}">
                <a16:creationId xmlns:a16="http://schemas.microsoft.com/office/drawing/2014/main" id="{78E84C99-AFCA-C3E0-0154-64B4F975D5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793020"/>
            <a:ext cx="7315200" cy="4114800"/>
          </a:xfrm>
          <a:prstGeom prst="rect">
            <a:avLst/>
          </a:prstGeom>
        </p:spPr>
      </p:pic>
    </p:spTree>
    <p:extLst>
      <p:ext uri="{BB962C8B-B14F-4D97-AF65-F5344CB8AC3E}">
        <p14:creationId xmlns:p14="http://schemas.microsoft.com/office/powerpoint/2010/main" val="419385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B928-F310-96C2-B485-6E60F5BF160D}"/>
              </a:ext>
            </a:extLst>
          </p:cNvPr>
          <p:cNvSpPr>
            <a:spLocks noGrp="1"/>
          </p:cNvSpPr>
          <p:nvPr>
            <p:ph type="title"/>
          </p:nvPr>
        </p:nvSpPr>
        <p:spPr/>
        <p:txBody>
          <a:bodyPr/>
          <a:lstStyle/>
          <a:p>
            <a:r>
              <a:rPr lang="en-US"/>
              <a:t>Risks </a:t>
            </a:r>
          </a:p>
        </p:txBody>
      </p:sp>
      <p:sp>
        <p:nvSpPr>
          <p:cNvPr id="3" name="TextBox 2">
            <a:extLst>
              <a:ext uri="{FF2B5EF4-FFF2-40B4-BE49-F238E27FC236}">
                <a16:creationId xmlns:a16="http://schemas.microsoft.com/office/drawing/2014/main" id="{23DE6C3A-4D2A-4BCA-D3C3-83558563EB6C}"/>
              </a:ext>
            </a:extLst>
          </p:cNvPr>
          <p:cNvSpPr txBox="1"/>
          <p:nvPr/>
        </p:nvSpPr>
        <p:spPr>
          <a:xfrm>
            <a:off x="612966" y="1444363"/>
            <a:ext cx="7919356" cy="2846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lvl="1" indent="-228600">
              <a:buFont typeface=""/>
              <a:buChar char="•"/>
            </a:pPr>
            <a:r>
              <a:rPr lang="en-US" b="1">
                <a:solidFill>
                  <a:schemeClr val="tx1"/>
                </a:solidFill>
                <a:latin typeface="Montserrat"/>
              </a:rPr>
              <a:t>Bias in Algorithm</a:t>
            </a:r>
          </a:p>
          <a:p>
            <a:pPr marL="685800" lvl="2" indent="-228600">
              <a:buFont typeface="Wingdings"/>
              <a:buChar char="§"/>
            </a:pPr>
            <a:r>
              <a:rPr lang="en-US">
                <a:solidFill>
                  <a:schemeClr val="tx1"/>
                </a:solidFill>
                <a:latin typeface="Montserrat"/>
              </a:rPr>
              <a:t>Pretrained models such as BERT may reflect biases present in training data</a:t>
            </a:r>
          </a:p>
          <a:p>
            <a:pPr marL="685800" lvl="2" indent="-228600">
              <a:buFont typeface="Wingdings"/>
              <a:buChar char="§"/>
            </a:pPr>
            <a:r>
              <a:rPr lang="en-US">
                <a:solidFill>
                  <a:schemeClr val="tx1"/>
                </a:solidFill>
                <a:latin typeface="Montserrat"/>
              </a:rPr>
              <a:t>Risk of favoring specific demographics or excluding non-traditional resumes</a:t>
            </a:r>
          </a:p>
          <a:p>
            <a:pPr marL="685800" lvl="2" indent="-228600">
              <a:buFont typeface="Wingdings"/>
              <a:buChar char="§"/>
            </a:pPr>
            <a:endParaRPr lang="en-US">
              <a:solidFill>
                <a:schemeClr val="tx1"/>
              </a:solidFill>
              <a:latin typeface="Montserrat"/>
            </a:endParaRPr>
          </a:p>
          <a:p>
            <a:pPr marL="228600" indent="-228600">
              <a:buFont typeface=""/>
              <a:buChar char="•"/>
            </a:pPr>
            <a:r>
              <a:rPr lang="en-US" b="1">
                <a:solidFill>
                  <a:schemeClr val="tx1"/>
                </a:solidFill>
                <a:latin typeface="Montserrat"/>
              </a:rPr>
              <a:t>Over-Reliance on Keywords</a:t>
            </a:r>
          </a:p>
          <a:p>
            <a:pPr marL="685800" lvl="2" indent="-228600">
              <a:buFont typeface="Wingdings"/>
              <a:buChar char="§"/>
            </a:pPr>
            <a:r>
              <a:rPr lang="en-US">
                <a:solidFill>
                  <a:schemeClr val="tx1"/>
                </a:solidFill>
                <a:latin typeface="Montserrat"/>
              </a:rPr>
              <a:t>TF-IDF and Jaccard Similarity heavily depend on matching exact words</a:t>
            </a:r>
          </a:p>
          <a:p>
            <a:pPr marL="685800" lvl="2" indent="-228600">
              <a:buFont typeface="Wingdings"/>
              <a:buChar char="§"/>
            </a:pPr>
            <a:endParaRPr lang="en-US">
              <a:solidFill>
                <a:schemeClr val="tx1"/>
              </a:solidFill>
              <a:latin typeface="Montserrat"/>
            </a:endParaRPr>
          </a:p>
          <a:p>
            <a:pPr marL="228600" indent="-228600">
              <a:buFont typeface=""/>
              <a:buChar char="•"/>
            </a:pPr>
            <a:r>
              <a:rPr lang="en-US" b="1">
                <a:solidFill>
                  <a:schemeClr val="tx1"/>
                </a:solidFill>
                <a:latin typeface="Montserrat"/>
              </a:rPr>
              <a:t>Context Misinterpretation</a:t>
            </a:r>
          </a:p>
          <a:p>
            <a:pPr marL="685800" lvl="2" indent="-228600">
              <a:buFont typeface="Wingdings"/>
              <a:buChar char="§"/>
            </a:pPr>
            <a:r>
              <a:rPr lang="en-US">
                <a:solidFill>
                  <a:schemeClr val="tx1"/>
                </a:solidFill>
                <a:latin typeface="Montserrat"/>
              </a:rPr>
              <a:t>Difficulty understanding nuances like soft skills or transferable experience</a:t>
            </a:r>
          </a:p>
          <a:p>
            <a:pPr marL="685800" lvl="2" indent="-228600">
              <a:buFont typeface="Wingdings"/>
              <a:buChar char="§"/>
            </a:pPr>
            <a:endParaRPr lang="en-US" sz="1100">
              <a:latin typeface="Montserrat"/>
            </a:endParaRPr>
          </a:p>
          <a:p>
            <a:pPr marL="228600" indent="-228600">
              <a:buFont typeface=""/>
              <a:buChar char="•"/>
            </a:pPr>
            <a:r>
              <a:rPr lang="en-US" b="1">
                <a:solidFill>
                  <a:schemeClr val="tx1"/>
                </a:solidFill>
                <a:latin typeface="Montserrat"/>
              </a:rPr>
              <a:t>False Positives and Negatives</a:t>
            </a:r>
          </a:p>
          <a:p>
            <a:pPr marL="685800" lvl="2" indent="-228600">
              <a:buFont typeface="Wingdings"/>
              <a:buChar char="§"/>
            </a:pPr>
            <a:r>
              <a:rPr lang="en-US">
                <a:solidFill>
                  <a:schemeClr val="tx1"/>
                </a:solidFill>
                <a:latin typeface="Montserrat"/>
              </a:rPr>
              <a:t>Matching algorithms may flag irrelevant resumes as a match (false positives) or overlook qualified candidates (false negatives)</a:t>
            </a:r>
          </a:p>
        </p:txBody>
      </p:sp>
    </p:spTree>
    <p:extLst>
      <p:ext uri="{BB962C8B-B14F-4D97-AF65-F5344CB8AC3E}">
        <p14:creationId xmlns:p14="http://schemas.microsoft.com/office/powerpoint/2010/main" val="2428275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B928-F310-96C2-B485-6E60F5BF160D}"/>
              </a:ext>
            </a:extLst>
          </p:cNvPr>
          <p:cNvSpPr>
            <a:spLocks noGrp="1"/>
          </p:cNvSpPr>
          <p:nvPr>
            <p:ph type="title"/>
          </p:nvPr>
        </p:nvSpPr>
        <p:spPr>
          <a:xfrm>
            <a:off x="720000" y="539500"/>
            <a:ext cx="7704000" cy="747720"/>
          </a:xfrm>
        </p:spPr>
        <p:txBody>
          <a:bodyPr/>
          <a:lstStyle/>
          <a:p>
            <a:r>
              <a:rPr lang="en-US"/>
              <a:t>Mitigating Risks / Fall Backs </a:t>
            </a:r>
          </a:p>
        </p:txBody>
      </p:sp>
      <p:sp>
        <p:nvSpPr>
          <p:cNvPr id="3" name="TextBox 2">
            <a:extLst>
              <a:ext uri="{FF2B5EF4-FFF2-40B4-BE49-F238E27FC236}">
                <a16:creationId xmlns:a16="http://schemas.microsoft.com/office/drawing/2014/main" id="{23DE6C3A-4D2A-4BCA-D3C3-83558563EB6C}"/>
              </a:ext>
            </a:extLst>
          </p:cNvPr>
          <p:cNvSpPr txBox="1"/>
          <p:nvPr/>
        </p:nvSpPr>
        <p:spPr>
          <a:xfrm>
            <a:off x="612866" y="1289958"/>
            <a:ext cx="7919356"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lvl="1" indent="-228600">
              <a:buFont typeface=""/>
              <a:buChar char="•"/>
            </a:pPr>
            <a:r>
              <a:rPr lang="en-US" sz="1300" b="1">
                <a:solidFill>
                  <a:schemeClr val="tx1"/>
                </a:solidFill>
                <a:latin typeface="Montserrat"/>
              </a:rPr>
              <a:t>Human Oversight!</a:t>
            </a:r>
          </a:p>
          <a:p>
            <a:pPr marL="228600" lvl="1" indent="-228600">
              <a:buFont typeface=""/>
              <a:buChar char="•"/>
            </a:pPr>
            <a:endParaRPr lang="en-US" sz="1300">
              <a:solidFill>
                <a:schemeClr val="tx1"/>
              </a:solidFill>
              <a:latin typeface="Montserrat"/>
            </a:endParaRPr>
          </a:p>
          <a:p>
            <a:pPr marL="228600" lvl="1" indent="-228600">
              <a:buFont typeface=""/>
              <a:buChar char="•"/>
            </a:pPr>
            <a:r>
              <a:rPr lang="en-US" sz="1300" b="1">
                <a:solidFill>
                  <a:schemeClr val="tx1"/>
                </a:solidFill>
                <a:latin typeface="Montserrat"/>
              </a:rPr>
              <a:t>Bias in Algorithm</a:t>
            </a:r>
            <a:endParaRPr lang="en-US" sz="1300">
              <a:solidFill>
                <a:schemeClr val="tx1"/>
              </a:solidFill>
              <a:latin typeface="Montserrat"/>
            </a:endParaRPr>
          </a:p>
          <a:p>
            <a:pPr marL="685800" lvl="2" indent="-228600">
              <a:buFont typeface="Wingdings"/>
              <a:buChar char="§"/>
            </a:pPr>
            <a:r>
              <a:rPr lang="en-US" sz="1300">
                <a:solidFill>
                  <a:schemeClr val="tx1"/>
                </a:solidFill>
                <a:latin typeface="Montserrat"/>
              </a:rPr>
              <a:t>Implement fairness audits to identify and mitigate bias in AI outputs</a:t>
            </a:r>
          </a:p>
          <a:p>
            <a:pPr marL="685800" lvl="2" indent="-228600">
              <a:buFont typeface="Wingdings"/>
              <a:buChar char="§"/>
            </a:pPr>
            <a:r>
              <a:rPr lang="en-US" sz="1300">
                <a:solidFill>
                  <a:schemeClr val="tx1"/>
                </a:solidFill>
                <a:latin typeface="Montserrat"/>
              </a:rPr>
              <a:t>Tools like IBM AI Fairness 360</a:t>
            </a:r>
          </a:p>
          <a:p>
            <a:pPr marL="685800" lvl="2" indent="-228600">
              <a:buFont typeface="Wingdings"/>
              <a:buChar char="§"/>
            </a:pPr>
            <a:endParaRPr lang="en-US" sz="1300">
              <a:solidFill>
                <a:schemeClr val="tx1"/>
              </a:solidFill>
              <a:latin typeface="Montserrat"/>
            </a:endParaRPr>
          </a:p>
          <a:p>
            <a:pPr marL="228600" indent="-228600">
              <a:buFont typeface=""/>
              <a:buChar char="•"/>
            </a:pPr>
            <a:r>
              <a:rPr lang="en-US" sz="1300" b="1">
                <a:solidFill>
                  <a:schemeClr val="tx1"/>
                </a:solidFill>
                <a:latin typeface="Montserrat"/>
              </a:rPr>
              <a:t>Over-Reliance on Keywords</a:t>
            </a:r>
          </a:p>
          <a:p>
            <a:pPr marL="685800" lvl="2" indent="-228600">
              <a:buFont typeface="Wingdings"/>
              <a:buChar char="§"/>
            </a:pPr>
            <a:r>
              <a:rPr lang="en-US" sz="1300">
                <a:solidFill>
                  <a:schemeClr val="tx1"/>
                </a:solidFill>
                <a:latin typeface="Montserrat"/>
              </a:rPr>
              <a:t>Expand pre-trained embeddings to understand synonyms and related concepts such as software engineer and developer</a:t>
            </a:r>
          </a:p>
          <a:p>
            <a:pPr marL="685800" lvl="2" indent="-228600">
              <a:buFont typeface="Wingdings"/>
              <a:buChar char="§"/>
            </a:pPr>
            <a:endParaRPr lang="en-US" sz="1300">
              <a:solidFill>
                <a:schemeClr val="tx1"/>
              </a:solidFill>
              <a:latin typeface="Montserrat"/>
            </a:endParaRPr>
          </a:p>
          <a:p>
            <a:pPr marL="228600" indent="-228600">
              <a:buFont typeface=""/>
              <a:buChar char="•"/>
            </a:pPr>
            <a:r>
              <a:rPr lang="en-US" sz="1300" b="1">
                <a:solidFill>
                  <a:schemeClr val="tx1"/>
                </a:solidFill>
                <a:latin typeface="Montserrat"/>
              </a:rPr>
              <a:t>Context Misinterpretation</a:t>
            </a:r>
          </a:p>
          <a:p>
            <a:pPr marL="685800" lvl="2" indent="-228600">
              <a:buFont typeface="Wingdings"/>
              <a:buChar char="§"/>
            </a:pPr>
            <a:r>
              <a:rPr lang="en-US" sz="1300">
                <a:solidFill>
                  <a:schemeClr val="tx1"/>
                </a:solidFill>
                <a:latin typeface="Montserrat"/>
              </a:rPr>
              <a:t>We can tune models on data specific to the target industry for better contextual understanding</a:t>
            </a:r>
          </a:p>
          <a:p>
            <a:pPr marL="685800" lvl="2" indent="-228600">
              <a:buFont typeface="Wingdings"/>
              <a:buChar char="§"/>
            </a:pPr>
            <a:endParaRPr lang="en-US" sz="1300">
              <a:solidFill>
                <a:schemeClr val="tx1"/>
              </a:solidFill>
              <a:latin typeface="Montserrat"/>
            </a:endParaRPr>
          </a:p>
          <a:p>
            <a:pPr marL="228600" indent="-228600">
              <a:buFont typeface=""/>
              <a:buChar char="•"/>
            </a:pPr>
            <a:r>
              <a:rPr lang="en-US" sz="1300" b="1">
                <a:solidFill>
                  <a:schemeClr val="tx1"/>
                </a:solidFill>
                <a:latin typeface="Montserrat"/>
              </a:rPr>
              <a:t>False Positives and Negatives</a:t>
            </a:r>
          </a:p>
          <a:p>
            <a:pPr marL="685800" lvl="2" indent="-228600">
              <a:buFont typeface="Wingdings"/>
              <a:buChar char="§"/>
            </a:pPr>
            <a:r>
              <a:rPr lang="en-US" sz="1300">
                <a:solidFill>
                  <a:schemeClr val="tx1"/>
                </a:solidFill>
                <a:latin typeface="Montserrat"/>
              </a:rPr>
              <a:t>We can tune our threshold similarity scores to reduce irrelevant matches</a:t>
            </a:r>
          </a:p>
        </p:txBody>
      </p:sp>
    </p:spTree>
    <p:extLst>
      <p:ext uri="{BB962C8B-B14F-4D97-AF65-F5344CB8AC3E}">
        <p14:creationId xmlns:p14="http://schemas.microsoft.com/office/powerpoint/2010/main" val="1613239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3">
          <a:extLst>
            <a:ext uri="{FF2B5EF4-FFF2-40B4-BE49-F238E27FC236}">
              <a16:creationId xmlns:a16="http://schemas.microsoft.com/office/drawing/2014/main" id="{C401EC81-C4C8-DD66-A036-E39B74DA191E}"/>
            </a:ext>
          </a:extLst>
        </p:cNvPr>
        <p:cNvGrpSpPr/>
        <p:nvPr/>
      </p:nvGrpSpPr>
      <p:grpSpPr>
        <a:xfrm>
          <a:off x="0" y="0"/>
          <a:ext cx="0" cy="0"/>
          <a:chOff x="0" y="0"/>
          <a:chExt cx="0" cy="0"/>
        </a:xfrm>
      </p:grpSpPr>
      <p:sp>
        <p:nvSpPr>
          <p:cNvPr id="884" name="Google Shape;884;p26">
            <a:extLst>
              <a:ext uri="{FF2B5EF4-FFF2-40B4-BE49-F238E27FC236}">
                <a16:creationId xmlns:a16="http://schemas.microsoft.com/office/drawing/2014/main" id="{D4278909-F38A-F3B6-ABDF-F25DD82B5103}"/>
              </a:ext>
            </a:extLst>
          </p:cNvPr>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r>
              <a:rPr lang="en"/>
              <a:t>Background</a:t>
            </a:r>
            <a:endParaRPr lang="en-US"/>
          </a:p>
        </p:txBody>
      </p:sp>
      <p:cxnSp>
        <p:nvCxnSpPr>
          <p:cNvPr id="887" name="Google Shape;887;p26">
            <a:extLst>
              <a:ext uri="{FF2B5EF4-FFF2-40B4-BE49-F238E27FC236}">
                <a16:creationId xmlns:a16="http://schemas.microsoft.com/office/drawing/2014/main" id="{2A4FC405-968F-68A3-16AD-37116515561D}"/>
              </a:ext>
            </a:extLst>
          </p:cNvPr>
          <p:cNvCxnSpPr>
            <a:cxnSpLocks/>
          </p:cNvCxnSpPr>
          <p:nvPr/>
        </p:nvCxnSpPr>
        <p:spPr>
          <a:xfrm>
            <a:off x="4617301" y="1834380"/>
            <a:ext cx="0" cy="2082000"/>
          </a:xfrm>
          <a:prstGeom prst="straightConnector1">
            <a:avLst/>
          </a:prstGeom>
          <a:noFill/>
          <a:ln w="19050" cap="flat" cmpd="sng">
            <a:solidFill>
              <a:schemeClr val="dk1"/>
            </a:solidFill>
            <a:prstDash val="solid"/>
            <a:round/>
            <a:headEnd type="none" w="med" len="med"/>
            <a:tailEnd type="none" w="med" len="med"/>
          </a:ln>
        </p:spPr>
      </p:cxnSp>
      <p:cxnSp>
        <p:nvCxnSpPr>
          <p:cNvPr id="890" name="Google Shape;890;p26">
            <a:extLst>
              <a:ext uri="{FF2B5EF4-FFF2-40B4-BE49-F238E27FC236}">
                <a16:creationId xmlns:a16="http://schemas.microsoft.com/office/drawing/2014/main" id="{1DC45739-78BB-DC9D-B108-9AC4100A524A}"/>
              </a:ext>
            </a:extLst>
          </p:cNvPr>
          <p:cNvCxnSpPr>
            <a:cxnSpLocks/>
          </p:cNvCxnSpPr>
          <p:nvPr/>
        </p:nvCxnSpPr>
        <p:spPr>
          <a:xfrm rot="10800000">
            <a:off x="3185401" y="2850755"/>
            <a:ext cx="2863800" cy="0"/>
          </a:xfrm>
          <a:prstGeom prst="straightConnector1">
            <a:avLst/>
          </a:prstGeom>
          <a:noFill/>
          <a:ln w="19050" cap="flat" cmpd="sng">
            <a:solidFill>
              <a:schemeClr val="dk1"/>
            </a:solidFill>
            <a:prstDash val="solid"/>
            <a:round/>
            <a:headEnd type="none" w="med" len="med"/>
            <a:tailEnd type="none" w="med" len="med"/>
          </a:ln>
        </p:spPr>
      </p:cxnSp>
      <p:sp>
        <p:nvSpPr>
          <p:cNvPr id="900" name="Google Shape;900;p26">
            <a:extLst>
              <a:ext uri="{FF2B5EF4-FFF2-40B4-BE49-F238E27FC236}">
                <a16:creationId xmlns:a16="http://schemas.microsoft.com/office/drawing/2014/main" id="{8729EBEF-C750-C8EA-0A44-7EA2FB1F5BB7}"/>
              </a:ext>
            </a:extLst>
          </p:cNvPr>
          <p:cNvSpPr/>
          <p:nvPr/>
        </p:nvSpPr>
        <p:spPr>
          <a:xfrm rot="5400000">
            <a:off x="5004346" y="1545427"/>
            <a:ext cx="305400" cy="2646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6">
            <a:extLst>
              <a:ext uri="{FF2B5EF4-FFF2-40B4-BE49-F238E27FC236}">
                <a16:creationId xmlns:a16="http://schemas.microsoft.com/office/drawing/2014/main" id="{BE28B1B2-03E7-2062-529F-C7D1E802DC29}"/>
              </a:ext>
            </a:extLst>
          </p:cNvPr>
          <p:cNvSpPr/>
          <p:nvPr/>
        </p:nvSpPr>
        <p:spPr>
          <a:xfrm rot="5400000">
            <a:off x="288817" y="3333474"/>
            <a:ext cx="305400" cy="264600"/>
          </a:xfrm>
          <a:prstGeom prst="hexagon">
            <a:avLst>
              <a:gd name="adj" fmla="val 25000"/>
              <a:gd name="vf" fmla="val 11547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6">
            <a:extLst>
              <a:ext uri="{FF2B5EF4-FFF2-40B4-BE49-F238E27FC236}">
                <a16:creationId xmlns:a16="http://schemas.microsoft.com/office/drawing/2014/main" id="{62BDAF80-77A4-B303-FB7F-B5BD1DCF20AB}"/>
              </a:ext>
            </a:extLst>
          </p:cNvPr>
          <p:cNvSpPr/>
          <p:nvPr/>
        </p:nvSpPr>
        <p:spPr>
          <a:xfrm rot="5400000">
            <a:off x="288817" y="1545427"/>
            <a:ext cx="305400" cy="264600"/>
          </a:xfrm>
          <a:prstGeom prst="hexagon">
            <a:avLst>
              <a:gd name="adj" fmla="val 25000"/>
              <a:gd name="vf" fmla="val 11547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01;p26">
            <a:extLst>
              <a:ext uri="{FF2B5EF4-FFF2-40B4-BE49-F238E27FC236}">
                <a16:creationId xmlns:a16="http://schemas.microsoft.com/office/drawing/2014/main" id="{CBCC3327-46F7-AAD9-26E6-11BB31436566}"/>
              </a:ext>
            </a:extLst>
          </p:cNvPr>
          <p:cNvSpPr/>
          <p:nvPr/>
        </p:nvSpPr>
        <p:spPr>
          <a:xfrm rot="5400000">
            <a:off x="5004344" y="3333474"/>
            <a:ext cx="305400" cy="264600"/>
          </a:xfrm>
          <a:prstGeom prst="hexagon">
            <a:avLst>
              <a:gd name="adj" fmla="val 25000"/>
              <a:gd name="vf" fmla="val 115470"/>
            </a:avLst>
          </a:prstGeom>
          <a:solidFill>
            <a:schemeClr val="accent2">
              <a:lumMod val="50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C1DD93C9-C102-B107-1232-879BB6F97948}"/>
              </a:ext>
            </a:extLst>
          </p:cNvPr>
          <p:cNvSpPr txBox="1"/>
          <p:nvPr/>
        </p:nvSpPr>
        <p:spPr>
          <a:xfrm>
            <a:off x="683184" y="1506074"/>
            <a:ext cx="3526673" cy="954107"/>
          </a:xfrm>
          <a:prstGeom prst="rect">
            <a:avLst/>
          </a:prstGeom>
          <a:noFill/>
        </p:spPr>
        <p:txBody>
          <a:bodyPr wrap="square" rtlCol="0">
            <a:spAutoFit/>
          </a:bodyPr>
          <a:lstStyle/>
          <a:p>
            <a:r>
              <a:rPr lang="en-US" b="1">
                <a:solidFill>
                  <a:schemeClr val="tx1"/>
                </a:solidFill>
                <a:latin typeface="Montserrat Light" panose="00000400000000000000" pitchFamily="2" charset="0"/>
              </a:rPr>
              <a:t>Problem Statement</a:t>
            </a:r>
          </a:p>
          <a:p>
            <a:r>
              <a:rPr lang="en-US">
                <a:solidFill>
                  <a:schemeClr val="tx1"/>
                </a:solidFill>
                <a:latin typeface="Montserrat Light" panose="00000400000000000000" pitchFamily="2" charset="0"/>
              </a:rPr>
              <a:t>Students need help assessing and improving resume alignment with job postings.</a:t>
            </a:r>
          </a:p>
        </p:txBody>
      </p:sp>
      <p:sp>
        <p:nvSpPr>
          <p:cNvPr id="7" name="TextBox 6">
            <a:extLst>
              <a:ext uri="{FF2B5EF4-FFF2-40B4-BE49-F238E27FC236}">
                <a16:creationId xmlns:a16="http://schemas.microsoft.com/office/drawing/2014/main" id="{9AD4AEF2-6DF5-DEF7-9053-864C2E35FA4B}"/>
              </a:ext>
            </a:extLst>
          </p:cNvPr>
          <p:cNvSpPr txBox="1"/>
          <p:nvPr/>
        </p:nvSpPr>
        <p:spPr>
          <a:xfrm>
            <a:off x="5432190" y="1506073"/>
            <a:ext cx="3526673" cy="1169551"/>
          </a:xfrm>
          <a:prstGeom prst="rect">
            <a:avLst/>
          </a:prstGeom>
          <a:noFill/>
        </p:spPr>
        <p:txBody>
          <a:bodyPr wrap="square" rtlCol="0">
            <a:spAutoFit/>
          </a:bodyPr>
          <a:lstStyle/>
          <a:p>
            <a:r>
              <a:rPr lang="en-US" b="1">
                <a:solidFill>
                  <a:schemeClr val="tx1"/>
                </a:solidFill>
                <a:latin typeface="Montserrat Light" panose="00000400000000000000" pitchFamily="2" charset="0"/>
              </a:rPr>
              <a:t>Objective</a:t>
            </a:r>
          </a:p>
          <a:p>
            <a:r>
              <a:rPr lang="en-US">
                <a:solidFill>
                  <a:schemeClr val="tx1"/>
                </a:solidFill>
                <a:latin typeface="Montserrat Light" panose="00000400000000000000" pitchFamily="2" charset="0"/>
              </a:rPr>
              <a:t>Automate resume-job matching using AI-powered text similarity methods. Provide interactive career guidance through an AI chatbot.</a:t>
            </a:r>
          </a:p>
        </p:txBody>
      </p:sp>
      <p:sp>
        <p:nvSpPr>
          <p:cNvPr id="8" name="TextBox 7">
            <a:extLst>
              <a:ext uri="{FF2B5EF4-FFF2-40B4-BE49-F238E27FC236}">
                <a16:creationId xmlns:a16="http://schemas.microsoft.com/office/drawing/2014/main" id="{0808FA34-2E2C-FB3E-D767-D0BABAE77146}"/>
              </a:ext>
            </a:extLst>
          </p:cNvPr>
          <p:cNvSpPr txBox="1"/>
          <p:nvPr/>
        </p:nvSpPr>
        <p:spPr>
          <a:xfrm>
            <a:off x="5432189" y="3313099"/>
            <a:ext cx="3526673" cy="1169551"/>
          </a:xfrm>
          <a:prstGeom prst="rect">
            <a:avLst/>
          </a:prstGeom>
          <a:noFill/>
        </p:spPr>
        <p:txBody>
          <a:bodyPr wrap="square" rtlCol="0">
            <a:spAutoFit/>
          </a:bodyPr>
          <a:lstStyle/>
          <a:p>
            <a:r>
              <a:rPr lang="en-US" b="1">
                <a:solidFill>
                  <a:schemeClr val="tx1"/>
                </a:solidFill>
                <a:latin typeface="Montserrat Light" panose="00000400000000000000" pitchFamily="2" charset="0"/>
              </a:rPr>
              <a:t>Approach</a:t>
            </a:r>
          </a:p>
          <a:p>
            <a:r>
              <a:rPr lang="en-US">
                <a:solidFill>
                  <a:schemeClr val="tx1"/>
                </a:solidFill>
                <a:latin typeface="Montserrat Light" panose="00000400000000000000" pitchFamily="2" charset="0"/>
              </a:rPr>
              <a:t>Use methods like TF-IDF, BERT, and Jaccard Similarity.</a:t>
            </a:r>
          </a:p>
          <a:p>
            <a:r>
              <a:rPr lang="en-US">
                <a:solidFill>
                  <a:schemeClr val="tx1"/>
                </a:solidFill>
                <a:latin typeface="Montserrat Light" panose="00000400000000000000" pitchFamily="2" charset="0"/>
              </a:rPr>
              <a:t>Build a user-friendly interface with real-time feedback.</a:t>
            </a:r>
          </a:p>
        </p:txBody>
      </p:sp>
      <p:sp>
        <p:nvSpPr>
          <p:cNvPr id="9" name="TextBox 8">
            <a:extLst>
              <a:ext uri="{FF2B5EF4-FFF2-40B4-BE49-F238E27FC236}">
                <a16:creationId xmlns:a16="http://schemas.microsoft.com/office/drawing/2014/main" id="{4F424DCF-1A5F-CD85-57D2-54B3C9E2C74E}"/>
              </a:ext>
            </a:extLst>
          </p:cNvPr>
          <p:cNvSpPr txBox="1"/>
          <p:nvPr/>
        </p:nvSpPr>
        <p:spPr>
          <a:xfrm>
            <a:off x="683184" y="3313099"/>
            <a:ext cx="3526673" cy="954107"/>
          </a:xfrm>
          <a:prstGeom prst="rect">
            <a:avLst/>
          </a:prstGeom>
          <a:noFill/>
        </p:spPr>
        <p:txBody>
          <a:bodyPr wrap="square" rtlCol="0">
            <a:spAutoFit/>
          </a:bodyPr>
          <a:lstStyle/>
          <a:p>
            <a:r>
              <a:rPr lang="en-US" b="1">
                <a:solidFill>
                  <a:schemeClr val="tx1"/>
                </a:solidFill>
                <a:latin typeface="Montserrat Light" panose="00000400000000000000" pitchFamily="2" charset="0"/>
              </a:rPr>
              <a:t>Significance</a:t>
            </a:r>
          </a:p>
          <a:p>
            <a:r>
              <a:rPr lang="en-US">
                <a:solidFill>
                  <a:schemeClr val="tx1"/>
                </a:solidFill>
                <a:latin typeface="Montserrat Light" panose="00000400000000000000" pitchFamily="2" charset="0"/>
              </a:rPr>
              <a:t>Provides insights to improve resumes.</a:t>
            </a:r>
          </a:p>
          <a:p>
            <a:r>
              <a:rPr lang="en-US">
                <a:solidFill>
                  <a:schemeClr val="tx1"/>
                </a:solidFill>
                <a:latin typeface="Montserrat Light" panose="00000400000000000000" pitchFamily="2" charset="0"/>
              </a:rPr>
              <a:t>Simplifies the job application process</a:t>
            </a:r>
            <a:r>
              <a:rPr lang="en-US" b="1">
                <a:solidFill>
                  <a:schemeClr val="tx1"/>
                </a:solidFill>
                <a:latin typeface="Montserrat Light" panose="00000400000000000000" pitchFamily="2" charset="0"/>
              </a:rPr>
              <a:t>.</a:t>
            </a:r>
            <a:endParaRPr lang="en-US">
              <a:solidFill>
                <a:schemeClr val="tx1"/>
              </a:solidFill>
              <a:latin typeface="Montserrat Light" panose="00000400000000000000" pitchFamily="2" charset="0"/>
            </a:endParaRPr>
          </a:p>
        </p:txBody>
      </p:sp>
    </p:spTree>
    <p:extLst>
      <p:ext uri="{BB962C8B-B14F-4D97-AF65-F5344CB8AC3E}">
        <p14:creationId xmlns:p14="http://schemas.microsoft.com/office/powerpoint/2010/main" val="1608921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91325-E215-3F96-8693-ECF0F9D9F5CE}"/>
              </a:ext>
            </a:extLst>
          </p:cNvPr>
          <p:cNvSpPr>
            <a:spLocks noGrp="1"/>
          </p:cNvSpPr>
          <p:nvPr>
            <p:ph type="title"/>
          </p:nvPr>
        </p:nvSpPr>
        <p:spPr/>
        <p:txBody>
          <a:bodyPr/>
          <a:lstStyle/>
          <a:p>
            <a:r>
              <a:rPr lang="en-US"/>
              <a:t>Literature</a:t>
            </a:r>
          </a:p>
        </p:txBody>
      </p:sp>
      <p:sp>
        <p:nvSpPr>
          <p:cNvPr id="3" name="Text Placeholder 2">
            <a:extLst>
              <a:ext uri="{FF2B5EF4-FFF2-40B4-BE49-F238E27FC236}">
                <a16:creationId xmlns:a16="http://schemas.microsoft.com/office/drawing/2014/main" id="{16E7F636-2768-F7DD-1054-CE5472706B59}"/>
              </a:ext>
            </a:extLst>
          </p:cNvPr>
          <p:cNvSpPr>
            <a:spLocks noGrp="1"/>
          </p:cNvSpPr>
          <p:nvPr>
            <p:ph type="body" idx="1"/>
          </p:nvPr>
        </p:nvSpPr>
        <p:spPr>
          <a:xfrm>
            <a:off x="720000" y="1736800"/>
            <a:ext cx="7704000" cy="2272800"/>
          </a:xfrm>
        </p:spPr>
        <p:txBody>
          <a:bodyPr/>
          <a:lstStyle/>
          <a:p>
            <a:r>
              <a:rPr lang="en-US" sz="1300"/>
              <a:t>Fillable resume matching systems have been around since the 1970s but their efficacy has been challenged. Many applicant variables such as demographic information aren't included in early models. Our tolerance for algorithmic mistakes should be lower than human error. - (</a:t>
            </a:r>
            <a:r>
              <a:rPr lang="en-US" sz="1300" err="1"/>
              <a:t>DeLaCruz</a:t>
            </a:r>
            <a:r>
              <a:rPr lang="en-US" sz="1300"/>
              <a:t> et all)</a:t>
            </a:r>
          </a:p>
          <a:p>
            <a:pPr marL="139700" indent="0">
              <a:buNone/>
            </a:pPr>
            <a:endParaRPr lang="en-US" sz="1300">
              <a:solidFill>
                <a:schemeClr val="tx1"/>
              </a:solidFill>
            </a:endParaRPr>
          </a:p>
          <a:p>
            <a:r>
              <a:rPr lang="en-US" sz="1300">
                <a:solidFill>
                  <a:schemeClr val="tx1"/>
                </a:solidFill>
              </a:rPr>
              <a:t>The earliest approaches for resume matching dependent on machine learning were relatively simple and relied on basic string matching, keyword extraction, and statistical methods but struggled with semantics much more than modern programs. - (Bocharova and Malakhov)</a:t>
            </a:r>
          </a:p>
          <a:p>
            <a:endParaRPr lang="en-US" sz="1300">
              <a:solidFill>
                <a:schemeClr val="tx1"/>
              </a:solidFill>
            </a:endParaRPr>
          </a:p>
          <a:p>
            <a:endParaRPr lang="en-US" sz="1300"/>
          </a:p>
        </p:txBody>
      </p:sp>
    </p:spTree>
    <p:extLst>
      <p:ext uri="{BB962C8B-B14F-4D97-AF65-F5344CB8AC3E}">
        <p14:creationId xmlns:p14="http://schemas.microsoft.com/office/powerpoint/2010/main" val="16327563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CA449-5F22-66F0-5642-5E0EF48C02C0}"/>
              </a:ext>
            </a:extLst>
          </p:cNvPr>
          <p:cNvSpPr>
            <a:spLocks noGrp="1"/>
          </p:cNvSpPr>
          <p:nvPr>
            <p:ph type="title"/>
          </p:nvPr>
        </p:nvSpPr>
        <p:spPr/>
        <p:txBody>
          <a:bodyPr/>
          <a:lstStyle/>
          <a:p>
            <a:r>
              <a:rPr lang="en-US"/>
              <a:t>Existing Research </a:t>
            </a:r>
          </a:p>
        </p:txBody>
      </p:sp>
      <p:graphicFrame>
        <p:nvGraphicFramePr>
          <p:cNvPr id="3" name="Table 2">
            <a:extLst>
              <a:ext uri="{FF2B5EF4-FFF2-40B4-BE49-F238E27FC236}">
                <a16:creationId xmlns:a16="http://schemas.microsoft.com/office/drawing/2014/main" id="{85AEB40B-5CF4-DA92-AAB4-F1F1372B1ED3}"/>
              </a:ext>
            </a:extLst>
          </p:cNvPr>
          <p:cNvGraphicFramePr>
            <a:graphicFrameLocks noGrp="1"/>
          </p:cNvGraphicFramePr>
          <p:nvPr>
            <p:extLst>
              <p:ext uri="{D42A27DB-BD31-4B8C-83A1-F6EECF244321}">
                <p14:modId xmlns:p14="http://schemas.microsoft.com/office/powerpoint/2010/main" val="4129681258"/>
              </p:ext>
            </p:extLst>
          </p:nvPr>
        </p:nvGraphicFramePr>
        <p:xfrm>
          <a:off x="551361" y="1499507"/>
          <a:ext cx="8037036" cy="2900301"/>
        </p:xfrm>
        <a:graphic>
          <a:graphicData uri="http://schemas.openxmlformats.org/drawingml/2006/table">
            <a:tbl>
              <a:tblPr firstRow="1" bandRow="1">
                <a:tableStyleId>{962F3539-8495-4C16-99F7-14B2C7F808D6}</a:tableStyleId>
              </a:tblPr>
              <a:tblGrid>
                <a:gridCol w="2009259">
                  <a:extLst>
                    <a:ext uri="{9D8B030D-6E8A-4147-A177-3AD203B41FA5}">
                      <a16:colId xmlns:a16="http://schemas.microsoft.com/office/drawing/2014/main" val="2651617282"/>
                    </a:ext>
                  </a:extLst>
                </a:gridCol>
                <a:gridCol w="2009259">
                  <a:extLst>
                    <a:ext uri="{9D8B030D-6E8A-4147-A177-3AD203B41FA5}">
                      <a16:colId xmlns:a16="http://schemas.microsoft.com/office/drawing/2014/main" val="243675426"/>
                    </a:ext>
                  </a:extLst>
                </a:gridCol>
                <a:gridCol w="2009259">
                  <a:extLst>
                    <a:ext uri="{9D8B030D-6E8A-4147-A177-3AD203B41FA5}">
                      <a16:colId xmlns:a16="http://schemas.microsoft.com/office/drawing/2014/main" val="3240707718"/>
                    </a:ext>
                  </a:extLst>
                </a:gridCol>
                <a:gridCol w="2009259">
                  <a:extLst>
                    <a:ext uri="{9D8B030D-6E8A-4147-A177-3AD203B41FA5}">
                      <a16:colId xmlns:a16="http://schemas.microsoft.com/office/drawing/2014/main" val="2077663693"/>
                    </a:ext>
                  </a:extLst>
                </a:gridCol>
              </a:tblGrid>
              <a:tr h="966767">
                <a:tc>
                  <a:txBody>
                    <a:bodyPr/>
                    <a:lstStyle/>
                    <a:p>
                      <a:pPr lvl="0">
                        <a:buNone/>
                      </a:pPr>
                      <a:r>
                        <a:rPr lang="en-US" sz="1300" b="1">
                          <a:solidFill>
                            <a:schemeClr val="tx1"/>
                          </a:solidFill>
                          <a:latin typeface="Montserrat"/>
                        </a:rPr>
                        <a:t>Resume Matching Method</a:t>
                      </a:r>
                    </a:p>
                  </a:txBody>
                  <a:tcPr/>
                </a:tc>
                <a:tc>
                  <a:txBody>
                    <a:bodyPr/>
                    <a:lstStyle/>
                    <a:p>
                      <a:r>
                        <a:rPr lang="en-US" sz="1300" b="1">
                          <a:solidFill>
                            <a:schemeClr val="tx1"/>
                          </a:solidFill>
                          <a:latin typeface="Montserrat"/>
                        </a:rPr>
                        <a:t>Traditional Methods (</a:t>
                      </a:r>
                      <a:r>
                        <a:rPr lang="en-US" sz="1300" b="1" i="0" u="none" strike="noStrike" noProof="0">
                          <a:solidFill>
                            <a:schemeClr val="tx1"/>
                          </a:solidFill>
                          <a:latin typeface="Montserrat"/>
                        </a:rPr>
                        <a:t>TF-IDF, Jaccard Similarity)</a:t>
                      </a:r>
                      <a:endParaRPr lang="en-US" sz="1300" b="1">
                        <a:solidFill>
                          <a:schemeClr val="tx1"/>
                        </a:solidFill>
                        <a:latin typeface="Montserrat"/>
                      </a:endParaRPr>
                    </a:p>
                  </a:txBody>
                  <a:tcPr/>
                </a:tc>
                <a:tc>
                  <a:txBody>
                    <a:bodyPr/>
                    <a:lstStyle/>
                    <a:p>
                      <a:r>
                        <a:rPr lang="en-US" sz="1300" b="1">
                          <a:solidFill>
                            <a:schemeClr val="tx1"/>
                          </a:solidFill>
                          <a:latin typeface="Montserrat"/>
                        </a:rPr>
                        <a:t>Hybrid Methods</a:t>
                      </a:r>
                    </a:p>
                    <a:p>
                      <a:pPr lvl="0">
                        <a:buNone/>
                      </a:pPr>
                      <a:r>
                        <a:rPr lang="en-US" sz="1300" b="1">
                          <a:solidFill>
                            <a:schemeClr val="tx1"/>
                          </a:solidFill>
                          <a:latin typeface="Montserrat"/>
                        </a:rPr>
                        <a:t>(Combined)</a:t>
                      </a:r>
                    </a:p>
                  </a:txBody>
                  <a:tcPr/>
                </a:tc>
                <a:tc>
                  <a:txBody>
                    <a:bodyPr/>
                    <a:lstStyle/>
                    <a:p>
                      <a:r>
                        <a:rPr lang="en-US" sz="1300" b="1">
                          <a:solidFill>
                            <a:schemeClr val="tx1"/>
                          </a:solidFill>
                          <a:latin typeface="Montserrat"/>
                        </a:rPr>
                        <a:t>Deep Learning Models</a:t>
                      </a:r>
                    </a:p>
                    <a:p>
                      <a:pPr lvl="0">
                        <a:buNone/>
                      </a:pPr>
                      <a:r>
                        <a:rPr lang="en-US" sz="1300" b="1">
                          <a:solidFill>
                            <a:schemeClr val="tx1"/>
                          </a:solidFill>
                          <a:latin typeface="Montserrat"/>
                        </a:rPr>
                        <a:t>(BERT)</a:t>
                      </a:r>
                    </a:p>
                  </a:txBody>
                  <a:tcPr/>
                </a:tc>
                <a:extLst>
                  <a:ext uri="{0D108BD9-81ED-4DB2-BD59-A6C34878D82A}">
                    <a16:rowId xmlns:a16="http://schemas.microsoft.com/office/drawing/2014/main" val="1579472048"/>
                  </a:ext>
                </a:extLst>
              </a:tr>
              <a:tr h="966767">
                <a:tc>
                  <a:txBody>
                    <a:bodyPr/>
                    <a:lstStyle/>
                    <a:p>
                      <a:pPr lvl="0">
                        <a:buNone/>
                      </a:pPr>
                      <a:r>
                        <a:rPr lang="en-US" sz="1300" b="1" i="0" u="none" strike="noStrike" noProof="0">
                          <a:solidFill>
                            <a:schemeClr val="tx1"/>
                          </a:solidFill>
                          <a:latin typeface="Montserrat"/>
                        </a:rPr>
                        <a:t>Strengths</a:t>
                      </a:r>
                      <a:endParaRPr lang="en-US" sz="1300">
                        <a:solidFill>
                          <a:schemeClr val="tx1"/>
                        </a:solidFill>
                        <a:latin typeface="Montserrat"/>
                      </a:endParaRPr>
                    </a:p>
                  </a:txBody>
                  <a:tcPr/>
                </a:tc>
                <a:tc>
                  <a:txBody>
                    <a:bodyPr/>
                    <a:lstStyle/>
                    <a:p>
                      <a:pPr lvl="0">
                        <a:buNone/>
                      </a:pPr>
                      <a:r>
                        <a:rPr lang="en-US" sz="1300" b="0" i="0" u="none" strike="noStrike" noProof="0">
                          <a:solidFill>
                            <a:schemeClr val="tx1"/>
                          </a:solidFill>
                          <a:latin typeface="Montserrat"/>
                        </a:rPr>
                        <a:t>Simplicity, speed, easy to implement</a:t>
                      </a:r>
                      <a:endParaRPr lang="en-US" sz="1300">
                        <a:solidFill>
                          <a:schemeClr val="tx1"/>
                        </a:solidFill>
                        <a:latin typeface="Montserrat"/>
                      </a:endParaRPr>
                    </a:p>
                  </a:txBody>
                  <a:tcPr/>
                </a:tc>
                <a:tc>
                  <a:txBody>
                    <a:bodyPr/>
                    <a:lstStyle/>
                    <a:p>
                      <a:pPr lvl="0">
                        <a:buNone/>
                      </a:pPr>
                      <a:r>
                        <a:rPr lang="en-US" sz="1300" b="0" i="0" u="none" strike="noStrike" noProof="0">
                          <a:solidFill>
                            <a:schemeClr val="tx1"/>
                          </a:solidFill>
                          <a:latin typeface="Montserrat"/>
                        </a:rPr>
                        <a:t>Captures semantic relationships and contextual understanding</a:t>
                      </a:r>
                      <a:endParaRPr lang="en-US" sz="1300">
                        <a:solidFill>
                          <a:schemeClr val="tx1"/>
                        </a:solidFill>
                        <a:latin typeface="Montserrat"/>
                      </a:endParaRPr>
                    </a:p>
                  </a:txBody>
                  <a:tcPr/>
                </a:tc>
                <a:tc>
                  <a:txBody>
                    <a:bodyPr/>
                    <a:lstStyle/>
                    <a:p>
                      <a:pPr lvl="0">
                        <a:buNone/>
                      </a:pPr>
                      <a:r>
                        <a:rPr lang="en-US" sz="1300" b="0" i="0" u="none" strike="noStrike" noProof="0">
                          <a:solidFill>
                            <a:schemeClr val="tx1"/>
                          </a:solidFill>
                          <a:latin typeface="Montserrat"/>
                        </a:rPr>
                        <a:t>Balances efficiency and accuracy</a:t>
                      </a:r>
                      <a:endParaRPr lang="en-US" sz="1300">
                        <a:solidFill>
                          <a:schemeClr val="tx1"/>
                        </a:solidFill>
                        <a:latin typeface="Montserrat"/>
                      </a:endParaRPr>
                    </a:p>
                  </a:txBody>
                  <a:tcPr/>
                </a:tc>
                <a:extLst>
                  <a:ext uri="{0D108BD9-81ED-4DB2-BD59-A6C34878D82A}">
                    <a16:rowId xmlns:a16="http://schemas.microsoft.com/office/drawing/2014/main" val="1824184923"/>
                  </a:ext>
                </a:extLst>
              </a:tr>
              <a:tr h="966767">
                <a:tc>
                  <a:txBody>
                    <a:bodyPr/>
                    <a:lstStyle/>
                    <a:p>
                      <a:pPr lvl="0">
                        <a:buNone/>
                      </a:pPr>
                      <a:r>
                        <a:rPr lang="en-US" sz="1300" b="1" i="0" u="none" strike="noStrike" noProof="0">
                          <a:solidFill>
                            <a:schemeClr val="tx1"/>
                          </a:solidFill>
                          <a:latin typeface="Montserrat"/>
                        </a:rPr>
                        <a:t>Weaknesses</a:t>
                      </a:r>
                      <a:endParaRPr lang="en-US" sz="1300" b="0" i="0" u="none" strike="noStrike" noProof="0">
                        <a:solidFill>
                          <a:schemeClr val="tx1"/>
                        </a:solidFill>
                        <a:latin typeface="Montserrat"/>
                      </a:endParaRPr>
                    </a:p>
                  </a:txBody>
                  <a:tcPr/>
                </a:tc>
                <a:tc>
                  <a:txBody>
                    <a:bodyPr/>
                    <a:lstStyle/>
                    <a:p>
                      <a:pPr lvl="0">
                        <a:buNone/>
                      </a:pPr>
                      <a:r>
                        <a:rPr lang="en-US" sz="1300" b="0" i="0" u="none" strike="noStrike" noProof="0">
                          <a:solidFill>
                            <a:schemeClr val="tx1"/>
                          </a:solidFill>
                          <a:latin typeface="Montserrat"/>
                        </a:rPr>
                        <a:t>Limited semantic understanding, keyword dependence</a:t>
                      </a:r>
                      <a:endParaRPr lang="en-US" sz="1300">
                        <a:solidFill>
                          <a:schemeClr val="tx1"/>
                        </a:solidFill>
                        <a:latin typeface="Montserrat"/>
                      </a:endParaRPr>
                    </a:p>
                  </a:txBody>
                  <a:tcPr/>
                </a:tc>
                <a:tc>
                  <a:txBody>
                    <a:bodyPr/>
                    <a:lstStyle/>
                    <a:p>
                      <a:pPr lvl="0">
                        <a:buNone/>
                      </a:pPr>
                      <a:r>
                        <a:rPr lang="en-US" sz="1300" b="0" i="0" u="none" strike="noStrike" noProof="0">
                          <a:solidFill>
                            <a:schemeClr val="tx1"/>
                          </a:solidFill>
                          <a:latin typeface="Montserrat"/>
                        </a:rPr>
                        <a:t>Computationally expensive, risk of overfitting</a:t>
                      </a:r>
                    </a:p>
                  </a:txBody>
                  <a:tcPr/>
                </a:tc>
                <a:tc>
                  <a:txBody>
                    <a:bodyPr/>
                    <a:lstStyle/>
                    <a:p>
                      <a:pPr lvl="0">
                        <a:buNone/>
                      </a:pPr>
                      <a:r>
                        <a:rPr lang="en-US" sz="1300" b="0" i="0" u="none" strike="noStrike" noProof="0">
                          <a:solidFill>
                            <a:schemeClr val="tx1"/>
                          </a:solidFill>
                          <a:latin typeface="Montserrat"/>
                        </a:rPr>
                        <a:t>Challenging integration</a:t>
                      </a:r>
                      <a:endParaRPr lang="en-US" sz="1300">
                        <a:solidFill>
                          <a:schemeClr val="tx1"/>
                        </a:solidFill>
                        <a:latin typeface="Montserrat"/>
                      </a:endParaRPr>
                    </a:p>
                  </a:txBody>
                  <a:tcPr/>
                </a:tc>
                <a:extLst>
                  <a:ext uri="{0D108BD9-81ED-4DB2-BD59-A6C34878D82A}">
                    <a16:rowId xmlns:a16="http://schemas.microsoft.com/office/drawing/2014/main" val="2968379066"/>
                  </a:ext>
                </a:extLst>
              </a:tr>
            </a:tbl>
          </a:graphicData>
        </a:graphic>
      </p:graphicFrame>
    </p:spTree>
    <p:extLst>
      <p:ext uri="{BB962C8B-B14F-4D97-AF65-F5344CB8AC3E}">
        <p14:creationId xmlns:p14="http://schemas.microsoft.com/office/powerpoint/2010/main" val="428789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4"/>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r>
              <a:rPr lang="en"/>
              <a:t>Conclusion</a:t>
            </a:r>
            <a:endParaRPr lang="en-US" err="1"/>
          </a:p>
        </p:txBody>
      </p:sp>
      <p:sp>
        <p:nvSpPr>
          <p:cNvPr id="13" name="Rectangle: Rounded Corners 12">
            <a:extLst>
              <a:ext uri="{FF2B5EF4-FFF2-40B4-BE49-F238E27FC236}">
                <a16:creationId xmlns:a16="http://schemas.microsoft.com/office/drawing/2014/main" id="{DF79E6BD-5A91-1CFB-E4E3-3EE4B274D73E}"/>
              </a:ext>
            </a:extLst>
          </p:cNvPr>
          <p:cNvSpPr/>
          <p:nvPr/>
        </p:nvSpPr>
        <p:spPr>
          <a:xfrm>
            <a:off x="512232" y="2324100"/>
            <a:ext cx="1776871" cy="6667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cs typeface="Arial"/>
            </a:endParaRPr>
          </a:p>
        </p:txBody>
      </p:sp>
      <p:sp>
        <p:nvSpPr>
          <p:cNvPr id="21" name="TextBox 20">
            <a:extLst>
              <a:ext uri="{FF2B5EF4-FFF2-40B4-BE49-F238E27FC236}">
                <a16:creationId xmlns:a16="http://schemas.microsoft.com/office/drawing/2014/main" id="{1B4E090E-0A64-04C3-D1B6-6F694F7BB114}"/>
              </a:ext>
            </a:extLst>
          </p:cNvPr>
          <p:cNvSpPr txBox="1"/>
          <p:nvPr/>
        </p:nvSpPr>
        <p:spPr>
          <a:xfrm>
            <a:off x="628437" y="2500558"/>
            <a:ext cx="1543049" cy="306467"/>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Medium"/>
                <a:ea typeface="Calibri"/>
                <a:cs typeface="Arial"/>
              </a:rPr>
              <a:t>TF-IDF</a:t>
            </a:r>
            <a:endParaRPr lang="en-US" sz="1200">
              <a:latin typeface="Montserrat Medium"/>
              <a:ea typeface="Calibri"/>
              <a:cs typeface="Calibri"/>
            </a:endParaRPr>
          </a:p>
        </p:txBody>
      </p:sp>
      <p:sp>
        <p:nvSpPr>
          <p:cNvPr id="22" name="Rectangle: Rounded Corners 21">
            <a:extLst>
              <a:ext uri="{FF2B5EF4-FFF2-40B4-BE49-F238E27FC236}">
                <a16:creationId xmlns:a16="http://schemas.microsoft.com/office/drawing/2014/main" id="{299FC070-80D3-81C0-9537-64956DF5D9A0}"/>
              </a:ext>
            </a:extLst>
          </p:cNvPr>
          <p:cNvSpPr/>
          <p:nvPr/>
        </p:nvSpPr>
        <p:spPr>
          <a:xfrm>
            <a:off x="2607732" y="2324100"/>
            <a:ext cx="1792111" cy="666749"/>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a:cs typeface="Arial"/>
            </a:endParaRPr>
          </a:p>
        </p:txBody>
      </p:sp>
      <p:sp>
        <p:nvSpPr>
          <p:cNvPr id="23" name="TextBox 22">
            <a:extLst>
              <a:ext uri="{FF2B5EF4-FFF2-40B4-BE49-F238E27FC236}">
                <a16:creationId xmlns:a16="http://schemas.microsoft.com/office/drawing/2014/main" id="{C6EC21C1-A404-A4A1-1393-5FD32CEE64D7}"/>
              </a:ext>
            </a:extLst>
          </p:cNvPr>
          <p:cNvSpPr txBox="1"/>
          <p:nvPr/>
        </p:nvSpPr>
        <p:spPr>
          <a:xfrm>
            <a:off x="2731557" y="2508178"/>
            <a:ext cx="1543049" cy="306467"/>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Medium"/>
                <a:ea typeface="Calibri"/>
                <a:cs typeface="Arial"/>
              </a:rPr>
              <a:t>BERT</a:t>
            </a:r>
            <a:endParaRPr lang="en-US" sz="1200">
              <a:latin typeface="Montserrat Medium"/>
              <a:ea typeface="Calibri"/>
              <a:cs typeface="Calibri"/>
            </a:endParaRPr>
          </a:p>
        </p:txBody>
      </p:sp>
      <p:sp>
        <p:nvSpPr>
          <p:cNvPr id="24" name="Rectangle: Rounded Corners 23">
            <a:extLst>
              <a:ext uri="{FF2B5EF4-FFF2-40B4-BE49-F238E27FC236}">
                <a16:creationId xmlns:a16="http://schemas.microsoft.com/office/drawing/2014/main" id="{5E8A7BAE-01E1-1F11-5A4F-243ECC3C18B0}"/>
              </a:ext>
            </a:extLst>
          </p:cNvPr>
          <p:cNvSpPr/>
          <p:nvPr/>
        </p:nvSpPr>
        <p:spPr>
          <a:xfrm>
            <a:off x="4710288" y="2331155"/>
            <a:ext cx="1792111" cy="6667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cs typeface="Arial"/>
            </a:endParaRPr>
          </a:p>
        </p:txBody>
      </p:sp>
      <p:sp>
        <p:nvSpPr>
          <p:cNvPr id="25" name="TextBox 24">
            <a:extLst>
              <a:ext uri="{FF2B5EF4-FFF2-40B4-BE49-F238E27FC236}">
                <a16:creationId xmlns:a16="http://schemas.microsoft.com/office/drawing/2014/main" id="{0F7E509F-D809-F291-2132-A8487D047D15}"/>
              </a:ext>
            </a:extLst>
          </p:cNvPr>
          <p:cNvSpPr txBox="1"/>
          <p:nvPr/>
        </p:nvSpPr>
        <p:spPr>
          <a:xfrm>
            <a:off x="4834113" y="2507613"/>
            <a:ext cx="1543049" cy="306467"/>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Medium"/>
                <a:ea typeface="Calibri"/>
                <a:cs typeface="Arial"/>
              </a:rPr>
              <a:t>WORD2VEC</a:t>
            </a:r>
            <a:endParaRPr lang="en-US" sz="1200">
              <a:latin typeface="Montserrat Medium"/>
              <a:ea typeface="Calibri"/>
              <a:cs typeface="Calibri"/>
            </a:endParaRPr>
          </a:p>
        </p:txBody>
      </p:sp>
      <p:sp>
        <p:nvSpPr>
          <p:cNvPr id="26" name="Rectangle: Rounded Corners 25">
            <a:extLst>
              <a:ext uri="{FF2B5EF4-FFF2-40B4-BE49-F238E27FC236}">
                <a16:creationId xmlns:a16="http://schemas.microsoft.com/office/drawing/2014/main" id="{CBDC9530-6762-6DEC-B0A7-292FCA0E85FD}"/>
              </a:ext>
            </a:extLst>
          </p:cNvPr>
          <p:cNvSpPr/>
          <p:nvPr/>
        </p:nvSpPr>
        <p:spPr>
          <a:xfrm>
            <a:off x="6812842" y="2330026"/>
            <a:ext cx="1792111" cy="6667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cs typeface="Arial"/>
            </a:endParaRPr>
          </a:p>
        </p:txBody>
      </p:sp>
      <p:sp>
        <p:nvSpPr>
          <p:cNvPr id="27" name="TextBox 26">
            <a:extLst>
              <a:ext uri="{FF2B5EF4-FFF2-40B4-BE49-F238E27FC236}">
                <a16:creationId xmlns:a16="http://schemas.microsoft.com/office/drawing/2014/main" id="{EEC0A79F-F9C7-4DB9-22BA-C41D65E369EE}"/>
              </a:ext>
            </a:extLst>
          </p:cNvPr>
          <p:cNvSpPr txBox="1"/>
          <p:nvPr/>
        </p:nvSpPr>
        <p:spPr>
          <a:xfrm>
            <a:off x="6936667" y="2507048"/>
            <a:ext cx="1543049" cy="306467"/>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Medium"/>
                <a:ea typeface="Calibri"/>
                <a:cs typeface="Arial"/>
              </a:rPr>
              <a:t>JACCARD</a:t>
            </a:r>
          </a:p>
        </p:txBody>
      </p:sp>
      <p:sp>
        <p:nvSpPr>
          <p:cNvPr id="3" name="Star: 5 Points 2">
            <a:extLst>
              <a:ext uri="{FF2B5EF4-FFF2-40B4-BE49-F238E27FC236}">
                <a16:creationId xmlns:a16="http://schemas.microsoft.com/office/drawing/2014/main" id="{6CAEF33B-E8D9-E7ED-3FEB-D378A8D59CE0}"/>
              </a:ext>
            </a:extLst>
          </p:cNvPr>
          <p:cNvSpPr/>
          <p:nvPr/>
        </p:nvSpPr>
        <p:spPr>
          <a:xfrm>
            <a:off x="3278073" y="1814460"/>
            <a:ext cx="451405" cy="417484"/>
          </a:xfrm>
          <a:prstGeom prst="star5">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ar: 5 Points 3">
            <a:extLst>
              <a:ext uri="{FF2B5EF4-FFF2-40B4-BE49-F238E27FC236}">
                <a16:creationId xmlns:a16="http://schemas.microsoft.com/office/drawing/2014/main" id="{87AD6DAC-9B83-F46D-24B9-05BF49A56D5A}"/>
              </a:ext>
            </a:extLst>
          </p:cNvPr>
          <p:cNvSpPr/>
          <p:nvPr/>
        </p:nvSpPr>
        <p:spPr>
          <a:xfrm>
            <a:off x="1174953" y="1814460"/>
            <a:ext cx="451405" cy="417484"/>
          </a:xfrm>
          <a:prstGeom prst="star5">
            <a:avLst/>
          </a:prstGeom>
          <a:solidFill>
            <a:schemeClr val="accent5">
              <a:lumMod val="95000"/>
            </a:schemeClr>
          </a:solidFill>
          <a:ln>
            <a:solidFill>
              <a:schemeClr val="accent6">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edia1">
            <a:hlinkClick r:id="" action="ppaction://media"/>
            <a:extLst>
              <a:ext uri="{FF2B5EF4-FFF2-40B4-BE49-F238E27FC236}">
                <a16:creationId xmlns:a16="http://schemas.microsoft.com/office/drawing/2014/main" id="{ECCB943A-15E5-8193-BE6D-1C26BA8B3F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0467" y="4316778"/>
            <a:ext cx="730250" cy="730250"/>
          </a:xfrm>
          <a:prstGeom prst="rect">
            <a:avLst/>
          </a:prstGeom>
        </p:spPr>
      </p:pic>
    </p:spTree>
    <p:extLst>
      <p:ext uri="{BB962C8B-B14F-4D97-AF65-F5344CB8AC3E}">
        <p14:creationId xmlns:p14="http://schemas.microsoft.com/office/powerpoint/2010/main" val="14073343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750" fill="hold"/>
                                        <p:tgtEl>
                                          <p:spTgt spid="3"/>
                                        </p:tgtEl>
                                        <p:attrNameLst>
                                          <p:attrName>ppt_x</p:attrName>
                                        </p:attrNameLst>
                                      </p:cBhvr>
                                      <p:tavLst>
                                        <p:tav tm="0">
                                          <p:val>
                                            <p:strVal val="#ppt_x"/>
                                          </p:val>
                                        </p:tav>
                                        <p:tav tm="100000">
                                          <p:val>
                                            <p:strVal val="#ppt_x"/>
                                          </p:val>
                                        </p:tav>
                                      </p:tavLst>
                                    </p:anim>
                                    <p:anim calcmode="lin" valueType="num">
                                      <p:cBhvr additive="base">
                                        <p:cTn id="14"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withEffect">
                                  <p:stCondLst>
                                    <p:cond delay="0"/>
                                  </p:stCondLst>
                                  <p:childTnLst>
                                    <p:cmd type="call" cmd="playFrom(0.0)">
                                      <p:cBhvr>
                                        <p:cTn id="19" dur="1" fill="hold"/>
                                        <p:tgtEl>
                                          <p:spTgt spid="5"/>
                                        </p:tgtEl>
                                      </p:cBhvr>
                                    </p:cmd>
                                  </p:childTnLst>
                                </p:cTn>
                              </p:par>
                            </p:childTnLst>
                          </p:cTn>
                        </p:par>
                      </p:childTnLst>
                    </p:cTn>
                  </p:par>
                </p:childTnLst>
              </p:cTn>
              <p:nextCondLst>
                <p:cond evt="onClick" delay="0">
                  <p:tgtEl>
                    <p:spTgt spid="5"/>
                  </p:tgtEl>
                </p:cond>
              </p:nextCondLst>
            </p:seq>
            <p:audio>
              <p:cMediaNode>
                <p:cTn id="20" fill="hold" display="0">
                  <p:stCondLst>
                    <p:cond delay="indefinite"/>
                  </p:stCondLst>
                  <p:endCondLst>
                    <p:cond evt="onStopAudio" delay="0">
                      <p:tgtEl>
                        <p:sldTgt/>
                      </p:tgtEl>
                    </p:cond>
                  </p:endCondLst>
                </p:cTn>
                <p:tgtEl>
                  <p:spTgt spid="5"/>
                </p:tgtEl>
              </p:cMediaNode>
            </p:audio>
          </p:childTnLst>
        </p:cTn>
      </p:par>
    </p:tnLst>
    <p:bldLst>
      <p:bldP spid="3"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C8A3-2302-2536-C19E-D53B2F5EC31B}"/>
              </a:ext>
            </a:extLst>
          </p:cNvPr>
          <p:cNvSpPr>
            <a:spLocks noGrp="1"/>
          </p:cNvSpPr>
          <p:nvPr>
            <p:ph type="title"/>
          </p:nvPr>
        </p:nvSpPr>
        <p:spPr/>
        <p:txBody>
          <a:bodyPr/>
          <a:lstStyle/>
          <a:p>
            <a:r>
              <a:rPr lang="en-US"/>
              <a:t>Sources</a:t>
            </a:r>
          </a:p>
        </p:txBody>
      </p:sp>
      <p:sp>
        <p:nvSpPr>
          <p:cNvPr id="3" name="Text Placeholder 2">
            <a:extLst>
              <a:ext uri="{FF2B5EF4-FFF2-40B4-BE49-F238E27FC236}">
                <a16:creationId xmlns:a16="http://schemas.microsoft.com/office/drawing/2014/main" id="{06A62A48-BE52-5BAB-034D-50F9F5C51A3A}"/>
              </a:ext>
            </a:extLst>
          </p:cNvPr>
          <p:cNvSpPr>
            <a:spLocks noGrp="1"/>
          </p:cNvSpPr>
          <p:nvPr>
            <p:ph type="body" idx="1"/>
          </p:nvPr>
        </p:nvSpPr>
        <p:spPr>
          <a:xfrm>
            <a:off x="720000" y="1590044"/>
            <a:ext cx="7704000" cy="2272800"/>
          </a:xfrm>
        </p:spPr>
        <p:txBody>
          <a:bodyPr/>
          <a:lstStyle/>
          <a:p>
            <a:r>
              <a:rPr lang="en-US" sz="1100">
                <a:solidFill>
                  <a:schemeClr val="tx1"/>
                </a:solidFill>
                <a:ea typeface="Open Sans"/>
                <a:cs typeface="Open Sans"/>
              </a:rPr>
              <a:t>Seba Susan, Muskan Sharma, Gargi Choudhary. "Uniqueness Meets Semantics: A Novel Semantically Meaningful Bag-of-Words Approach for Matching Resumes to Job Profiles." </a:t>
            </a:r>
            <a:r>
              <a:rPr lang="en-US" sz="1100" i="1" err="1">
                <a:solidFill>
                  <a:schemeClr val="tx1"/>
                </a:solidFill>
                <a:ea typeface="Open Sans"/>
                <a:cs typeface="Open Sans"/>
              </a:rPr>
              <a:t>Inteligencia</a:t>
            </a:r>
            <a:r>
              <a:rPr lang="en-US" sz="1100" i="1">
                <a:solidFill>
                  <a:schemeClr val="tx1"/>
                </a:solidFill>
                <a:ea typeface="Open Sans"/>
                <a:cs typeface="Open Sans"/>
              </a:rPr>
              <a:t> Artificial</a:t>
            </a:r>
            <a:r>
              <a:rPr lang="en-US" sz="1100">
                <a:solidFill>
                  <a:schemeClr val="tx1"/>
                </a:solidFill>
                <a:ea typeface="Open Sans"/>
                <a:cs typeface="Open Sans"/>
              </a:rPr>
              <a:t>, vol. 27, no. 74, 2024, pp. 117–132.</a:t>
            </a:r>
            <a:endParaRPr lang="en-US">
              <a:solidFill>
                <a:schemeClr val="tx1"/>
              </a:solidFill>
            </a:endParaRPr>
          </a:p>
          <a:p>
            <a:r>
              <a:rPr lang="en-US" sz="1100">
                <a:solidFill>
                  <a:schemeClr val="tx1"/>
                </a:solidFill>
                <a:ea typeface="Open Sans"/>
                <a:cs typeface="Open Sans"/>
              </a:rPr>
              <a:t>Shakti Kinger, Divija Kinger, Shivam Thakkar, Devashish </a:t>
            </a:r>
            <a:r>
              <a:rPr lang="en-US" sz="1100" err="1">
                <a:solidFill>
                  <a:schemeClr val="tx1"/>
                </a:solidFill>
                <a:ea typeface="Open Sans"/>
                <a:cs typeface="Open Sans"/>
              </a:rPr>
              <a:t>Bhake</a:t>
            </a:r>
            <a:r>
              <a:rPr lang="en-US" sz="1100">
                <a:solidFill>
                  <a:schemeClr val="tx1"/>
                </a:solidFill>
                <a:ea typeface="Open Sans"/>
                <a:cs typeface="Open Sans"/>
              </a:rPr>
              <a:t>. "Towards Smarter Hiring: Resume Parsing and Ranking with YOLOv5 and </a:t>
            </a:r>
            <a:r>
              <a:rPr lang="en-US" sz="1100" err="1">
                <a:solidFill>
                  <a:schemeClr val="tx1"/>
                </a:solidFill>
                <a:ea typeface="Open Sans"/>
                <a:cs typeface="Open Sans"/>
              </a:rPr>
              <a:t>DistilBERT</a:t>
            </a:r>
            <a:r>
              <a:rPr lang="en-US" sz="1100">
                <a:solidFill>
                  <a:schemeClr val="tx1"/>
                </a:solidFill>
                <a:ea typeface="Open Sans"/>
                <a:cs typeface="Open Sans"/>
              </a:rPr>
              <a:t>." </a:t>
            </a:r>
            <a:r>
              <a:rPr lang="en-US" sz="1100" i="1">
                <a:solidFill>
                  <a:schemeClr val="tx1"/>
                </a:solidFill>
                <a:ea typeface="Open Sans"/>
                <a:cs typeface="Open Sans"/>
              </a:rPr>
              <a:t>Multimedia Tools and Applications</a:t>
            </a:r>
            <a:r>
              <a:rPr lang="en-US" sz="1100">
                <a:solidFill>
                  <a:schemeClr val="tx1"/>
                </a:solidFill>
                <a:ea typeface="Open Sans"/>
                <a:cs typeface="Open Sans"/>
              </a:rPr>
              <a:t>, vol. 83, no. 35, 2024, pp. 82069–82087.</a:t>
            </a:r>
            <a:endParaRPr lang="en-US">
              <a:solidFill>
                <a:schemeClr val="tx1"/>
              </a:solidFill>
            </a:endParaRPr>
          </a:p>
          <a:p>
            <a:r>
              <a:rPr lang="en-US" sz="1100">
                <a:solidFill>
                  <a:schemeClr val="tx1"/>
                </a:solidFill>
                <a:ea typeface="Open Sans"/>
                <a:cs typeface="Open Sans"/>
              </a:rPr>
              <a:t>Sebastien </a:t>
            </a:r>
            <a:r>
              <a:rPr lang="en-US" sz="1100" err="1">
                <a:solidFill>
                  <a:schemeClr val="tx1"/>
                </a:solidFill>
                <a:ea typeface="Open Sans"/>
                <a:cs typeface="Open Sans"/>
              </a:rPr>
              <a:t>Delecraz</a:t>
            </a:r>
            <a:r>
              <a:rPr lang="en-US" sz="1100">
                <a:solidFill>
                  <a:schemeClr val="tx1"/>
                </a:solidFill>
                <a:ea typeface="Open Sans"/>
                <a:cs typeface="Open Sans"/>
              </a:rPr>
              <a:t>, </a:t>
            </a:r>
            <a:r>
              <a:rPr lang="en-US" sz="1100" err="1">
                <a:solidFill>
                  <a:schemeClr val="tx1"/>
                </a:solidFill>
                <a:ea typeface="Open Sans"/>
                <a:cs typeface="Open Sans"/>
              </a:rPr>
              <a:t>Loukman</a:t>
            </a:r>
            <a:r>
              <a:rPr lang="en-US" sz="1100">
                <a:solidFill>
                  <a:schemeClr val="tx1"/>
                </a:solidFill>
                <a:ea typeface="Open Sans"/>
                <a:cs typeface="Open Sans"/>
              </a:rPr>
              <a:t> </a:t>
            </a:r>
            <a:r>
              <a:rPr lang="en-US" sz="1100" err="1">
                <a:solidFill>
                  <a:schemeClr val="tx1"/>
                </a:solidFill>
                <a:ea typeface="Open Sans"/>
                <a:cs typeface="Open Sans"/>
              </a:rPr>
              <a:t>Eltarr</a:t>
            </a:r>
            <a:r>
              <a:rPr lang="en-US" sz="1100">
                <a:solidFill>
                  <a:schemeClr val="tx1"/>
                </a:solidFill>
                <a:ea typeface="Open Sans"/>
                <a:cs typeface="Open Sans"/>
              </a:rPr>
              <a:t>, Martin </a:t>
            </a:r>
            <a:r>
              <a:rPr lang="en-US" sz="1100" err="1">
                <a:solidFill>
                  <a:schemeClr val="tx1"/>
                </a:solidFill>
                <a:ea typeface="Open Sans"/>
                <a:cs typeface="Open Sans"/>
              </a:rPr>
              <a:t>Becuwe</a:t>
            </a:r>
            <a:r>
              <a:rPr lang="en-US" sz="1100">
                <a:solidFill>
                  <a:schemeClr val="tx1"/>
                </a:solidFill>
                <a:ea typeface="Open Sans"/>
                <a:cs typeface="Open Sans"/>
              </a:rPr>
              <a:t>, Henri </a:t>
            </a:r>
            <a:r>
              <a:rPr lang="en-US" sz="1100" err="1">
                <a:solidFill>
                  <a:schemeClr val="tx1"/>
                </a:solidFill>
                <a:ea typeface="Open Sans"/>
                <a:cs typeface="Open Sans"/>
              </a:rPr>
              <a:t>Bouxin</a:t>
            </a:r>
            <a:r>
              <a:rPr lang="en-US" sz="1100">
                <a:solidFill>
                  <a:schemeClr val="tx1"/>
                </a:solidFill>
                <a:ea typeface="Open Sans"/>
                <a:cs typeface="Open Sans"/>
              </a:rPr>
              <a:t>, Nicolas Boutin, Olivier </a:t>
            </a:r>
            <a:r>
              <a:rPr lang="en-US" sz="1100" err="1">
                <a:solidFill>
                  <a:schemeClr val="tx1"/>
                </a:solidFill>
                <a:ea typeface="Open Sans"/>
                <a:cs typeface="Open Sans"/>
              </a:rPr>
              <a:t>Oullier</a:t>
            </a:r>
            <a:r>
              <a:rPr lang="en-US" sz="1100">
                <a:solidFill>
                  <a:schemeClr val="tx1"/>
                </a:solidFill>
                <a:ea typeface="Open Sans"/>
                <a:cs typeface="Open Sans"/>
              </a:rPr>
              <a:t>. "Responsible Artificial Intelligence in Human Resources Technology: An Innovative Inclusive and Fair by Design Matching Algorithm for Job Recruitment Purposes." </a:t>
            </a:r>
            <a:r>
              <a:rPr lang="en-US" sz="1100" i="1">
                <a:solidFill>
                  <a:schemeClr val="tx1"/>
                </a:solidFill>
                <a:ea typeface="Open Sans"/>
                <a:cs typeface="Open Sans"/>
              </a:rPr>
              <a:t>Journal of Responsible Technology</a:t>
            </a:r>
            <a:r>
              <a:rPr lang="en-US" sz="1100">
                <a:solidFill>
                  <a:schemeClr val="tx1"/>
                </a:solidFill>
                <a:ea typeface="Open Sans"/>
                <a:cs typeface="Open Sans"/>
              </a:rPr>
              <a:t>, vol. 11, 2022, article no. 100041. ISSN 2666-6596. </a:t>
            </a:r>
            <a:r>
              <a:rPr lang="en-US" sz="1100">
                <a:solidFill>
                  <a:schemeClr val="tx1"/>
                </a:solidFill>
                <a:ea typeface="Open Sans"/>
                <a:cs typeface="Open Sans"/>
                <a:hlinkClick r:id="rId3">
                  <a:extLst>
                    <a:ext uri="{A12FA001-AC4F-418D-AE19-62706E023703}">
                      <ahyp:hlinkClr xmlns:ahyp="http://schemas.microsoft.com/office/drawing/2018/hyperlinkcolor" val="tx"/>
                    </a:ext>
                  </a:extLst>
                </a:hlinkClick>
              </a:rPr>
              <a:t>https://doi.org/10.1016/j.jrt.2022.100041</a:t>
            </a:r>
            <a:r>
              <a:rPr lang="en-US" sz="1100">
                <a:solidFill>
                  <a:schemeClr val="tx1"/>
                </a:solidFill>
                <a:ea typeface="Open Sans"/>
                <a:cs typeface="Open Sans"/>
              </a:rPr>
              <a:t>. (</a:t>
            </a:r>
            <a:r>
              <a:rPr lang="en-US" sz="1100">
                <a:solidFill>
                  <a:schemeClr val="tx1"/>
                </a:solidFill>
                <a:ea typeface="Open Sans"/>
                <a:cs typeface="Open Sans"/>
                <a:hlinkClick r:id="rId4">
                  <a:extLst>
                    <a:ext uri="{A12FA001-AC4F-418D-AE19-62706E023703}">
                      <ahyp:hlinkClr xmlns:ahyp="http://schemas.microsoft.com/office/drawing/2018/hyperlinkcolor" val="tx"/>
                    </a:ext>
                  </a:extLst>
                </a:hlinkClick>
              </a:rPr>
              <a:t>https://www.sciencedirect.com/science/article/pii/S266665962200018X</a:t>
            </a:r>
            <a:r>
              <a:rPr lang="en-US" sz="1100">
                <a:solidFill>
                  <a:schemeClr val="tx1"/>
                </a:solidFill>
                <a:ea typeface="Open Sans"/>
                <a:cs typeface="Open Sans"/>
              </a:rPr>
              <a:t>)</a:t>
            </a:r>
            <a:endParaRPr lang="en-US">
              <a:solidFill>
                <a:schemeClr val="tx1"/>
              </a:solidFill>
            </a:endParaRPr>
          </a:p>
          <a:p>
            <a:r>
              <a:rPr lang="en-US" sz="1100" err="1">
                <a:solidFill>
                  <a:schemeClr val="tx1"/>
                </a:solidFill>
                <a:ea typeface="Open Sans"/>
                <a:cs typeface="Open Sans"/>
              </a:rPr>
              <a:t>Maiia</a:t>
            </a:r>
            <a:r>
              <a:rPr lang="en-US" sz="1100">
                <a:solidFill>
                  <a:schemeClr val="tx1"/>
                </a:solidFill>
                <a:ea typeface="Open Sans"/>
                <a:cs typeface="Open Sans"/>
              </a:rPr>
              <a:t> Y. Bocharova, Eugene V. Malakhov. "</a:t>
            </a:r>
            <a:r>
              <a:rPr lang="en-US" sz="1100" err="1">
                <a:solidFill>
                  <a:schemeClr val="tx1"/>
                </a:solidFill>
                <a:ea typeface="Open Sans"/>
                <a:cs typeface="Open Sans"/>
              </a:rPr>
              <a:t>CapStyleBERT</a:t>
            </a:r>
            <a:r>
              <a:rPr lang="en-US" sz="1100">
                <a:solidFill>
                  <a:schemeClr val="tx1"/>
                </a:solidFill>
                <a:ea typeface="Open Sans"/>
                <a:cs typeface="Open Sans"/>
              </a:rPr>
              <a:t>: Incorporating Capitalization and Style Information into BERT for Enhanced Resume Parsing." </a:t>
            </a:r>
            <a:r>
              <a:rPr lang="en-US" sz="1100" i="1">
                <a:solidFill>
                  <a:schemeClr val="tx1"/>
                </a:solidFill>
                <a:ea typeface="Open Sans"/>
                <a:cs typeface="Open Sans"/>
              </a:rPr>
              <a:t>Proceedings of the ICSCA 2024</a:t>
            </a:r>
            <a:r>
              <a:rPr lang="en-US" sz="1100">
                <a:solidFill>
                  <a:schemeClr val="tx1"/>
                </a:solidFill>
                <a:ea typeface="Open Sans"/>
                <a:cs typeface="Open Sans"/>
              </a:rPr>
              <a:t>, pp. 1–10.</a:t>
            </a:r>
            <a:endParaRPr lang="en-US">
              <a:solidFill>
                <a:schemeClr val="tx1"/>
              </a:solidFill>
            </a:endParaRPr>
          </a:p>
          <a:p>
            <a:r>
              <a:rPr lang="en-US" sz="1100">
                <a:solidFill>
                  <a:schemeClr val="tx1"/>
                </a:solidFill>
                <a:ea typeface="Open Sans"/>
                <a:cs typeface="Open Sans"/>
              </a:rPr>
              <a:t>Madhumita Srivastava, Paul Greaney. "Resume Parsing Across Multiple Job Domains Using a BERT-Based NER Model." </a:t>
            </a:r>
            <a:r>
              <a:rPr lang="en-US" sz="1100" i="1">
                <a:solidFill>
                  <a:schemeClr val="tx1"/>
                </a:solidFill>
                <a:ea typeface="Open Sans"/>
                <a:cs typeface="Open Sans"/>
              </a:rPr>
              <a:t>Proceedings of the AICS 2023</a:t>
            </a:r>
            <a:r>
              <a:rPr lang="en-US" sz="1100">
                <a:solidFill>
                  <a:schemeClr val="tx1"/>
                </a:solidFill>
                <a:ea typeface="Open Sans"/>
                <a:cs typeface="Open Sans"/>
              </a:rPr>
              <a:t>, pp. 1–4.</a:t>
            </a:r>
            <a:endParaRPr lang="en-US">
              <a:solidFill>
                <a:schemeClr val="tx1"/>
              </a:solidFill>
            </a:endParaRPr>
          </a:p>
          <a:p>
            <a:endParaRPr lang="en-US" sz="1100">
              <a:solidFill>
                <a:schemeClr val="tx1"/>
              </a:solidFill>
              <a:ea typeface="Open Sans"/>
              <a:cs typeface="Open Sans"/>
            </a:endParaRPr>
          </a:p>
        </p:txBody>
      </p:sp>
    </p:spTree>
    <p:extLst>
      <p:ext uri="{BB962C8B-B14F-4D97-AF65-F5344CB8AC3E}">
        <p14:creationId xmlns:p14="http://schemas.microsoft.com/office/powerpoint/2010/main" val="289114744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8"/>
        <p:cNvGrpSpPr/>
        <p:nvPr/>
      </p:nvGrpSpPr>
      <p:grpSpPr>
        <a:xfrm>
          <a:off x="0" y="0"/>
          <a:ext cx="0" cy="0"/>
          <a:chOff x="0" y="0"/>
          <a:chExt cx="0" cy="0"/>
        </a:xfrm>
      </p:grpSpPr>
      <p:sp>
        <p:nvSpPr>
          <p:cNvPr id="1289" name="Google Shape;1289;p4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400">
                <a:solidFill>
                  <a:srgbClr val="FFFFFF"/>
                </a:solidFill>
                <a:latin typeface="Montserrat Black"/>
              </a:rPr>
              <a:t>Appendix</a:t>
            </a:r>
            <a:endParaRPr lang="en-US">
              <a:latin typeface="Montserrat Black"/>
            </a:endParaRPr>
          </a:p>
        </p:txBody>
      </p:sp>
      <p:pic>
        <p:nvPicPr>
          <p:cNvPr id="2" name="Picture 1">
            <a:extLst>
              <a:ext uri="{FF2B5EF4-FFF2-40B4-BE49-F238E27FC236}">
                <a16:creationId xmlns:a16="http://schemas.microsoft.com/office/drawing/2014/main" id="{C7CD132A-5724-1C3E-0635-654F4A648296}"/>
              </a:ext>
            </a:extLst>
          </p:cNvPr>
          <p:cNvPicPr>
            <a:picLocks noChangeAspect="1"/>
          </p:cNvPicPr>
          <p:nvPr/>
        </p:nvPicPr>
        <p:blipFill>
          <a:blip r:embed="rId3"/>
          <a:srcRect l="2677" r="14488" b="249"/>
          <a:stretch/>
        </p:blipFill>
        <p:spPr>
          <a:xfrm>
            <a:off x="107561" y="1175238"/>
            <a:ext cx="4338976" cy="3228264"/>
          </a:xfrm>
          <a:prstGeom prst="rect">
            <a:avLst/>
          </a:prstGeom>
        </p:spPr>
      </p:pic>
      <p:pic>
        <p:nvPicPr>
          <p:cNvPr id="3" name="Picture 2">
            <a:extLst>
              <a:ext uri="{FF2B5EF4-FFF2-40B4-BE49-F238E27FC236}">
                <a16:creationId xmlns:a16="http://schemas.microsoft.com/office/drawing/2014/main" id="{D01E043F-B9D7-49F1-DA13-D881759D34C3}"/>
              </a:ext>
            </a:extLst>
          </p:cNvPr>
          <p:cNvPicPr>
            <a:picLocks noChangeAspect="1"/>
          </p:cNvPicPr>
          <p:nvPr/>
        </p:nvPicPr>
        <p:blipFill>
          <a:blip r:embed="rId4"/>
          <a:stretch>
            <a:fillRect/>
          </a:stretch>
        </p:blipFill>
        <p:spPr>
          <a:xfrm>
            <a:off x="4386105" y="1175239"/>
            <a:ext cx="4660970" cy="32282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8"/>
        <p:cNvGrpSpPr/>
        <p:nvPr/>
      </p:nvGrpSpPr>
      <p:grpSpPr>
        <a:xfrm>
          <a:off x="0" y="0"/>
          <a:ext cx="0" cy="0"/>
          <a:chOff x="0" y="0"/>
          <a:chExt cx="0" cy="0"/>
        </a:xfrm>
      </p:grpSpPr>
      <p:sp>
        <p:nvSpPr>
          <p:cNvPr id="1289" name="Google Shape;1289;p4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lvl="0" algn="ctr">
              <a:spcBef>
                <a:spcPts val="0"/>
              </a:spcBef>
              <a:spcAft>
                <a:spcPts val="0"/>
              </a:spcAft>
              <a:buNone/>
            </a:pPr>
            <a:r>
              <a:rPr lang="en" sz="2400">
                <a:solidFill>
                  <a:srgbClr val="FFFFFF"/>
                </a:solidFill>
                <a:latin typeface="Montserrat Black"/>
              </a:rPr>
              <a:t>Appendix</a:t>
            </a:r>
          </a:p>
          <a:p>
            <a:pPr algn="ctr"/>
            <a:endParaRPr lang="en" sz="2400">
              <a:solidFill>
                <a:srgbClr val="FFFFFF"/>
              </a:solidFill>
            </a:endParaRPr>
          </a:p>
        </p:txBody>
      </p:sp>
      <p:pic>
        <p:nvPicPr>
          <p:cNvPr id="4" name="Picture 3">
            <a:extLst>
              <a:ext uri="{FF2B5EF4-FFF2-40B4-BE49-F238E27FC236}">
                <a16:creationId xmlns:a16="http://schemas.microsoft.com/office/drawing/2014/main" id="{A566A4EB-7AF0-B198-E795-5769D7FB0DCA}"/>
              </a:ext>
            </a:extLst>
          </p:cNvPr>
          <p:cNvPicPr>
            <a:picLocks noChangeAspect="1"/>
          </p:cNvPicPr>
          <p:nvPr/>
        </p:nvPicPr>
        <p:blipFill>
          <a:blip r:embed="rId3"/>
          <a:srcRect r="9163"/>
          <a:stretch/>
        </p:blipFill>
        <p:spPr>
          <a:xfrm>
            <a:off x="100615" y="1091712"/>
            <a:ext cx="4453731" cy="3319097"/>
          </a:xfrm>
          <a:prstGeom prst="rect">
            <a:avLst/>
          </a:prstGeom>
        </p:spPr>
      </p:pic>
      <p:pic>
        <p:nvPicPr>
          <p:cNvPr id="5" name="Picture 4" descr="A chart of heatmap&#10;&#10;Description automatically generated">
            <a:extLst>
              <a:ext uri="{FF2B5EF4-FFF2-40B4-BE49-F238E27FC236}">
                <a16:creationId xmlns:a16="http://schemas.microsoft.com/office/drawing/2014/main" id="{B3254FAC-E06A-7C8F-600E-C37835EBF31B}"/>
              </a:ext>
            </a:extLst>
          </p:cNvPr>
          <p:cNvPicPr>
            <a:picLocks noChangeAspect="1"/>
          </p:cNvPicPr>
          <p:nvPr/>
        </p:nvPicPr>
        <p:blipFill>
          <a:blip r:embed="rId4"/>
          <a:srcRect t="3704" r="7121"/>
          <a:stretch/>
        </p:blipFill>
        <p:spPr>
          <a:xfrm>
            <a:off x="4467036" y="1091712"/>
            <a:ext cx="4568295" cy="3319097"/>
          </a:xfrm>
          <a:prstGeom prst="rect">
            <a:avLst/>
          </a:prstGeom>
        </p:spPr>
      </p:pic>
    </p:spTree>
    <p:extLst>
      <p:ext uri="{BB962C8B-B14F-4D97-AF65-F5344CB8AC3E}">
        <p14:creationId xmlns:p14="http://schemas.microsoft.com/office/powerpoint/2010/main" val="3967536732"/>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0"/>
          <p:cNvSpPr txBox="1">
            <a:spLocks noGrp="1"/>
          </p:cNvSpPr>
          <p:nvPr>
            <p:ph type="title"/>
          </p:nvPr>
        </p:nvSpPr>
        <p:spPr>
          <a:xfrm>
            <a:off x="720000" y="520937"/>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Datasets</a:t>
            </a:r>
          </a:p>
        </p:txBody>
      </p:sp>
      <p:sp>
        <p:nvSpPr>
          <p:cNvPr id="613" name="Google Shape;613;p20"/>
          <p:cNvSpPr txBox="1"/>
          <p:nvPr/>
        </p:nvSpPr>
        <p:spPr>
          <a:xfrm>
            <a:off x="1153357" y="1463473"/>
            <a:ext cx="2769170" cy="727505"/>
          </a:xfrm>
          <a:prstGeom prst="rect">
            <a:avLst/>
          </a:prstGeom>
          <a:noFill/>
          <a:ln>
            <a:noFill/>
          </a:ln>
        </p:spPr>
        <p:txBody>
          <a:bodyPr spcFirstLastPara="1" wrap="square" lIns="91425" tIns="91425" rIns="91425" bIns="91425" anchor="ctr" anchorCtr="0">
            <a:noAutofit/>
          </a:bodyPr>
          <a:lstStyle/>
          <a:p>
            <a:pPr>
              <a:lnSpc>
                <a:spcPct val="114999"/>
              </a:lnSpc>
            </a:pPr>
            <a:r>
              <a:rPr lang="en" sz="2100">
                <a:solidFill>
                  <a:schemeClr val="dk1"/>
                </a:solidFill>
                <a:latin typeface="Montserrat Black"/>
                <a:sym typeface="Montserrat Black"/>
              </a:rPr>
              <a:t>RESUMES FROM LIVECAREER.COM</a:t>
            </a:r>
            <a:endParaRPr lang="en-US">
              <a:solidFill>
                <a:schemeClr val="dk1"/>
              </a:solidFill>
            </a:endParaRPr>
          </a:p>
        </p:txBody>
      </p:sp>
      <p:sp>
        <p:nvSpPr>
          <p:cNvPr id="615" name="Google Shape;615;p20"/>
          <p:cNvSpPr txBox="1"/>
          <p:nvPr/>
        </p:nvSpPr>
        <p:spPr>
          <a:xfrm>
            <a:off x="730924" y="2474485"/>
            <a:ext cx="3191603" cy="1097400"/>
          </a:xfrm>
          <a:prstGeom prst="rect">
            <a:avLst/>
          </a:prstGeom>
          <a:noFill/>
          <a:ln>
            <a:noFill/>
          </a:ln>
        </p:spPr>
        <p:txBody>
          <a:bodyPr spcFirstLastPara="1" wrap="square" lIns="91425" tIns="91425" rIns="91425" bIns="91425" anchor="t" anchorCtr="0">
            <a:noAutofit/>
          </a:bodyPr>
          <a:lstStyle/>
          <a:p>
            <a:pPr marL="228600" lvl="0" indent="-317500" algn="l" rtl="0">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2400+ Resumes</a:t>
            </a:r>
            <a:endParaRPr>
              <a:solidFill>
                <a:schemeClr val="dk1"/>
              </a:solidFill>
              <a:latin typeface="Montserrat"/>
              <a:ea typeface="Montserrat"/>
              <a:cs typeface="Montserrat"/>
              <a:sym typeface="Montserrat"/>
            </a:endParaRPr>
          </a:p>
          <a:p>
            <a:pPr marL="228600" lvl="0" indent="-317500" algn="l" rtl="0">
              <a:lnSpc>
                <a:spcPct val="115000"/>
              </a:lnSpc>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Containing resumes with   structured sections like skills, work experience, and education.</a:t>
            </a:r>
            <a:endParaRPr>
              <a:solidFill>
                <a:schemeClr val="dk1"/>
              </a:solidFill>
              <a:latin typeface="Montserrat"/>
              <a:ea typeface="Montserrat"/>
              <a:cs typeface="Montserrat"/>
              <a:sym typeface="Montserrat"/>
            </a:endParaRPr>
          </a:p>
        </p:txBody>
      </p:sp>
      <p:sp>
        <p:nvSpPr>
          <p:cNvPr id="616" name="Google Shape;616;p20"/>
          <p:cNvSpPr/>
          <p:nvPr/>
        </p:nvSpPr>
        <p:spPr>
          <a:xfrm rot="5400000">
            <a:off x="342908" y="1496945"/>
            <a:ext cx="720900" cy="6249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txBox="1"/>
          <p:nvPr/>
        </p:nvSpPr>
        <p:spPr>
          <a:xfrm>
            <a:off x="5464100" y="1441318"/>
            <a:ext cx="3595528" cy="712059"/>
          </a:xfrm>
          <a:prstGeom prst="rect">
            <a:avLst/>
          </a:prstGeom>
          <a:noFill/>
          <a:ln>
            <a:noFill/>
          </a:ln>
        </p:spPr>
        <p:txBody>
          <a:bodyPr spcFirstLastPara="1" wrap="square" lIns="91425" tIns="91425" rIns="91425" bIns="91425" anchor="ctr" anchorCtr="0">
            <a:noAutofit/>
          </a:bodyPr>
          <a:lstStyle/>
          <a:p>
            <a:pPr>
              <a:lnSpc>
                <a:spcPct val="115000"/>
              </a:lnSpc>
            </a:pPr>
            <a:r>
              <a:rPr lang="en" sz="2100">
                <a:solidFill>
                  <a:schemeClr val="dk1"/>
                </a:solidFill>
                <a:latin typeface="Montserrat Black"/>
                <a:ea typeface="Montserrat Black"/>
                <a:cs typeface="Montserrat Black"/>
                <a:sym typeface="Montserrat Black"/>
              </a:rPr>
              <a:t>LINKED IN JOB POSTINGS (2023 – 2024)</a:t>
            </a:r>
            <a:endParaRPr sz="2100">
              <a:solidFill>
                <a:schemeClr val="dk1"/>
              </a:solidFill>
              <a:latin typeface="Montserrat Black"/>
              <a:ea typeface="Montserrat Black"/>
              <a:cs typeface="Montserrat Black"/>
              <a:sym typeface="Montserrat Black"/>
            </a:endParaRPr>
          </a:p>
        </p:txBody>
      </p:sp>
      <p:sp>
        <p:nvSpPr>
          <p:cNvPr id="619" name="Google Shape;619;p20"/>
          <p:cNvSpPr txBox="1"/>
          <p:nvPr/>
        </p:nvSpPr>
        <p:spPr>
          <a:xfrm>
            <a:off x="4728499" y="2452701"/>
            <a:ext cx="3324120" cy="1210797"/>
          </a:xfrm>
          <a:prstGeom prst="rect">
            <a:avLst/>
          </a:prstGeom>
          <a:noFill/>
          <a:ln>
            <a:noFill/>
          </a:ln>
        </p:spPr>
        <p:txBody>
          <a:bodyPr spcFirstLastPara="1" wrap="square" lIns="91425" tIns="91425" rIns="91425" bIns="91425" anchor="t" anchorCtr="0">
            <a:noAutofit/>
          </a:bodyPr>
          <a:lstStyle/>
          <a:p>
            <a:pPr marL="228600" lvl="0" indent="-317500" algn="l" rtl="0">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124,000+ job postings</a:t>
            </a:r>
            <a:endParaRPr>
              <a:solidFill>
                <a:schemeClr val="dk1"/>
              </a:solidFill>
              <a:latin typeface="Montserrat"/>
              <a:ea typeface="Montserrat"/>
              <a:cs typeface="Montserrat"/>
              <a:sym typeface="Montserrat"/>
            </a:endParaRPr>
          </a:p>
          <a:p>
            <a:pPr marL="228600" lvl="0" indent="-317500" algn="just" rtl="0">
              <a:lnSpc>
                <a:spcPct val="115000"/>
              </a:lnSpc>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Including fields like job titles, skills, and descriptions.</a:t>
            </a:r>
            <a:endParaRPr>
              <a:solidFill>
                <a:schemeClr val="dk1"/>
              </a:solidFill>
              <a:latin typeface="Montserrat"/>
              <a:ea typeface="Montserrat"/>
              <a:cs typeface="Montserrat"/>
              <a:sym typeface="Montserrat"/>
            </a:endParaRPr>
          </a:p>
        </p:txBody>
      </p:sp>
      <p:sp>
        <p:nvSpPr>
          <p:cNvPr id="620" name="Google Shape;620;p20"/>
          <p:cNvSpPr/>
          <p:nvPr/>
        </p:nvSpPr>
        <p:spPr>
          <a:xfrm rot="5400000">
            <a:off x="4680499" y="1502681"/>
            <a:ext cx="720900" cy="6249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0"/>
          <p:cNvGrpSpPr/>
          <p:nvPr/>
        </p:nvGrpSpPr>
        <p:grpSpPr>
          <a:xfrm>
            <a:off x="507007" y="1620697"/>
            <a:ext cx="392678" cy="377490"/>
            <a:chOff x="2597216" y="1443219"/>
            <a:chExt cx="601990" cy="578707"/>
          </a:xfrm>
        </p:grpSpPr>
        <p:sp>
          <p:nvSpPr>
            <p:cNvPr id="622" name="Google Shape;622;p20"/>
            <p:cNvSpPr/>
            <p:nvPr/>
          </p:nvSpPr>
          <p:spPr>
            <a:xfrm>
              <a:off x="2867896" y="1901295"/>
              <a:ext cx="49851" cy="17645"/>
            </a:xfrm>
            <a:custGeom>
              <a:avLst/>
              <a:gdLst/>
              <a:ahLst/>
              <a:cxnLst/>
              <a:rect l="l" t="t" r="r" b="b"/>
              <a:pathLst>
                <a:path w="1503" h="532" extrusionOk="0">
                  <a:moveTo>
                    <a:pt x="267" y="0"/>
                  </a:moveTo>
                  <a:cubicBezTo>
                    <a:pt x="120" y="0"/>
                    <a:pt x="1" y="119"/>
                    <a:pt x="1" y="266"/>
                  </a:cubicBezTo>
                  <a:cubicBezTo>
                    <a:pt x="1" y="413"/>
                    <a:pt x="120" y="532"/>
                    <a:pt x="267" y="532"/>
                  </a:cubicBezTo>
                  <a:lnTo>
                    <a:pt x="1237" y="532"/>
                  </a:lnTo>
                  <a:cubicBezTo>
                    <a:pt x="1384" y="532"/>
                    <a:pt x="1503" y="413"/>
                    <a:pt x="1503" y="266"/>
                  </a:cubicBezTo>
                  <a:cubicBezTo>
                    <a:pt x="1503" y="119"/>
                    <a:pt x="1384" y="0"/>
                    <a:pt x="1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2881328" y="1687431"/>
              <a:ext cx="100398" cy="17612"/>
            </a:xfrm>
            <a:custGeom>
              <a:avLst/>
              <a:gdLst/>
              <a:ahLst/>
              <a:cxnLst/>
              <a:rect l="l" t="t" r="r" b="b"/>
              <a:pathLst>
                <a:path w="3027" h="531" extrusionOk="0">
                  <a:moveTo>
                    <a:pt x="266" y="0"/>
                  </a:moveTo>
                  <a:cubicBezTo>
                    <a:pt x="119" y="0"/>
                    <a:pt x="0" y="119"/>
                    <a:pt x="0" y="266"/>
                  </a:cubicBezTo>
                  <a:cubicBezTo>
                    <a:pt x="0" y="413"/>
                    <a:pt x="119" y="531"/>
                    <a:pt x="266" y="531"/>
                  </a:cubicBezTo>
                  <a:lnTo>
                    <a:pt x="2760" y="531"/>
                  </a:lnTo>
                  <a:cubicBezTo>
                    <a:pt x="2907" y="531"/>
                    <a:pt x="3026" y="413"/>
                    <a:pt x="3026" y="266"/>
                  </a:cubicBezTo>
                  <a:cubicBezTo>
                    <a:pt x="3026" y="119"/>
                    <a:pt x="2907"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2991710" y="1687431"/>
              <a:ext cx="84080" cy="17612"/>
            </a:xfrm>
            <a:custGeom>
              <a:avLst/>
              <a:gdLst/>
              <a:ahLst/>
              <a:cxnLst/>
              <a:rect l="l" t="t" r="r" b="b"/>
              <a:pathLst>
                <a:path w="2535" h="531" extrusionOk="0">
                  <a:moveTo>
                    <a:pt x="267" y="0"/>
                  </a:moveTo>
                  <a:cubicBezTo>
                    <a:pt x="120" y="0"/>
                    <a:pt x="1" y="119"/>
                    <a:pt x="1" y="266"/>
                  </a:cubicBezTo>
                  <a:cubicBezTo>
                    <a:pt x="1" y="413"/>
                    <a:pt x="120" y="531"/>
                    <a:pt x="267" y="531"/>
                  </a:cubicBezTo>
                  <a:lnTo>
                    <a:pt x="2269" y="531"/>
                  </a:lnTo>
                  <a:cubicBezTo>
                    <a:pt x="2416" y="531"/>
                    <a:pt x="2535" y="413"/>
                    <a:pt x="2535" y="266"/>
                  </a:cubicBezTo>
                  <a:cubicBezTo>
                    <a:pt x="2535" y="119"/>
                    <a:pt x="2416" y="0"/>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2881328" y="1723617"/>
              <a:ext cx="192637" cy="17678"/>
            </a:xfrm>
            <a:custGeom>
              <a:avLst/>
              <a:gdLst/>
              <a:ahLst/>
              <a:cxnLst/>
              <a:rect l="l" t="t" r="r" b="b"/>
              <a:pathLst>
                <a:path w="5808" h="533" extrusionOk="0">
                  <a:moveTo>
                    <a:pt x="266" y="1"/>
                  </a:moveTo>
                  <a:cubicBezTo>
                    <a:pt x="119" y="1"/>
                    <a:pt x="0" y="120"/>
                    <a:pt x="0" y="267"/>
                  </a:cubicBezTo>
                  <a:cubicBezTo>
                    <a:pt x="0" y="413"/>
                    <a:pt x="119" y="532"/>
                    <a:pt x="266" y="532"/>
                  </a:cubicBezTo>
                  <a:lnTo>
                    <a:pt x="5542" y="532"/>
                  </a:lnTo>
                  <a:cubicBezTo>
                    <a:pt x="5688" y="532"/>
                    <a:pt x="5807" y="413"/>
                    <a:pt x="5807" y="267"/>
                  </a:cubicBezTo>
                  <a:cubicBezTo>
                    <a:pt x="5807" y="120"/>
                    <a:pt x="5688" y="1"/>
                    <a:pt x="5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2881328" y="1759836"/>
              <a:ext cx="68624" cy="17645"/>
            </a:xfrm>
            <a:custGeom>
              <a:avLst/>
              <a:gdLst/>
              <a:ahLst/>
              <a:cxnLst/>
              <a:rect l="l" t="t" r="r" b="b"/>
              <a:pathLst>
                <a:path w="2069" h="532" extrusionOk="0">
                  <a:moveTo>
                    <a:pt x="266" y="0"/>
                  </a:moveTo>
                  <a:cubicBezTo>
                    <a:pt x="119" y="0"/>
                    <a:pt x="0" y="119"/>
                    <a:pt x="0" y="266"/>
                  </a:cubicBezTo>
                  <a:cubicBezTo>
                    <a:pt x="0" y="414"/>
                    <a:pt x="119" y="532"/>
                    <a:pt x="266" y="532"/>
                  </a:cubicBezTo>
                  <a:lnTo>
                    <a:pt x="1802" y="532"/>
                  </a:lnTo>
                  <a:cubicBezTo>
                    <a:pt x="1949" y="532"/>
                    <a:pt x="2068" y="414"/>
                    <a:pt x="2068" y="266"/>
                  </a:cubicBezTo>
                  <a:cubicBezTo>
                    <a:pt x="2068" y="119"/>
                    <a:pt x="1949"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2959106" y="1759836"/>
              <a:ext cx="68624" cy="17645"/>
            </a:xfrm>
            <a:custGeom>
              <a:avLst/>
              <a:gdLst/>
              <a:ahLst/>
              <a:cxnLst/>
              <a:rect l="l" t="t" r="r" b="b"/>
              <a:pathLst>
                <a:path w="2069" h="532" extrusionOk="0">
                  <a:moveTo>
                    <a:pt x="266" y="0"/>
                  </a:moveTo>
                  <a:cubicBezTo>
                    <a:pt x="119" y="0"/>
                    <a:pt x="0" y="119"/>
                    <a:pt x="0" y="266"/>
                  </a:cubicBezTo>
                  <a:cubicBezTo>
                    <a:pt x="0" y="414"/>
                    <a:pt x="119" y="532"/>
                    <a:pt x="266" y="532"/>
                  </a:cubicBezTo>
                  <a:lnTo>
                    <a:pt x="1802" y="532"/>
                  </a:lnTo>
                  <a:cubicBezTo>
                    <a:pt x="1949" y="532"/>
                    <a:pt x="2068" y="414"/>
                    <a:pt x="2068" y="266"/>
                  </a:cubicBezTo>
                  <a:cubicBezTo>
                    <a:pt x="2068" y="119"/>
                    <a:pt x="1949"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3037779" y="1759836"/>
              <a:ext cx="36186" cy="17645"/>
            </a:xfrm>
            <a:custGeom>
              <a:avLst/>
              <a:gdLst/>
              <a:ahLst/>
              <a:cxnLst/>
              <a:rect l="l" t="t" r="r" b="b"/>
              <a:pathLst>
                <a:path w="1091" h="532" extrusionOk="0">
                  <a:moveTo>
                    <a:pt x="266" y="0"/>
                  </a:moveTo>
                  <a:cubicBezTo>
                    <a:pt x="119" y="0"/>
                    <a:pt x="0" y="119"/>
                    <a:pt x="0" y="266"/>
                  </a:cubicBezTo>
                  <a:cubicBezTo>
                    <a:pt x="0" y="414"/>
                    <a:pt x="119" y="532"/>
                    <a:pt x="266" y="532"/>
                  </a:cubicBezTo>
                  <a:lnTo>
                    <a:pt x="825" y="532"/>
                  </a:lnTo>
                  <a:cubicBezTo>
                    <a:pt x="971" y="532"/>
                    <a:pt x="1090" y="414"/>
                    <a:pt x="1090" y="266"/>
                  </a:cubicBezTo>
                  <a:cubicBezTo>
                    <a:pt x="1090" y="119"/>
                    <a:pt x="971"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2881328" y="1796055"/>
              <a:ext cx="192637" cy="17678"/>
            </a:xfrm>
            <a:custGeom>
              <a:avLst/>
              <a:gdLst/>
              <a:ahLst/>
              <a:cxnLst/>
              <a:rect l="l" t="t" r="r" b="b"/>
              <a:pathLst>
                <a:path w="5808" h="533" extrusionOk="0">
                  <a:moveTo>
                    <a:pt x="266" y="0"/>
                  </a:moveTo>
                  <a:cubicBezTo>
                    <a:pt x="119" y="0"/>
                    <a:pt x="0" y="120"/>
                    <a:pt x="0" y="266"/>
                  </a:cubicBezTo>
                  <a:cubicBezTo>
                    <a:pt x="0" y="413"/>
                    <a:pt x="119" y="532"/>
                    <a:pt x="266" y="532"/>
                  </a:cubicBezTo>
                  <a:lnTo>
                    <a:pt x="5542" y="532"/>
                  </a:lnTo>
                  <a:cubicBezTo>
                    <a:pt x="5688" y="532"/>
                    <a:pt x="5807" y="413"/>
                    <a:pt x="5807" y="266"/>
                  </a:cubicBezTo>
                  <a:cubicBezTo>
                    <a:pt x="5807" y="120"/>
                    <a:pt x="5688" y="0"/>
                    <a:pt x="5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2881328" y="1831445"/>
              <a:ext cx="192637" cy="17645"/>
            </a:xfrm>
            <a:custGeom>
              <a:avLst/>
              <a:gdLst/>
              <a:ahLst/>
              <a:cxnLst/>
              <a:rect l="l" t="t" r="r" b="b"/>
              <a:pathLst>
                <a:path w="5808" h="532" extrusionOk="0">
                  <a:moveTo>
                    <a:pt x="266" y="0"/>
                  </a:moveTo>
                  <a:cubicBezTo>
                    <a:pt x="119" y="0"/>
                    <a:pt x="0" y="118"/>
                    <a:pt x="0" y="266"/>
                  </a:cubicBezTo>
                  <a:cubicBezTo>
                    <a:pt x="0" y="413"/>
                    <a:pt x="119" y="531"/>
                    <a:pt x="266" y="531"/>
                  </a:cubicBezTo>
                  <a:lnTo>
                    <a:pt x="5542" y="531"/>
                  </a:lnTo>
                  <a:cubicBezTo>
                    <a:pt x="5688" y="531"/>
                    <a:pt x="5807" y="412"/>
                    <a:pt x="5807" y="266"/>
                  </a:cubicBezTo>
                  <a:cubicBezTo>
                    <a:pt x="5807" y="118"/>
                    <a:pt x="5688" y="0"/>
                    <a:pt x="5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2701594" y="1714032"/>
              <a:ext cx="135688" cy="138905"/>
            </a:xfrm>
            <a:custGeom>
              <a:avLst/>
              <a:gdLst/>
              <a:ahLst/>
              <a:cxnLst/>
              <a:rect l="l" t="t" r="r" b="b"/>
              <a:pathLst>
                <a:path w="4091" h="4188" extrusionOk="0">
                  <a:moveTo>
                    <a:pt x="3559" y="532"/>
                  </a:moveTo>
                  <a:lnTo>
                    <a:pt x="3559" y="3656"/>
                  </a:lnTo>
                  <a:lnTo>
                    <a:pt x="532" y="3656"/>
                  </a:lnTo>
                  <a:lnTo>
                    <a:pt x="532" y="532"/>
                  </a:lnTo>
                  <a:close/>
                  <a:moveTo>
                    <a:pt x="443" y="0"/>
                  </a:moveTo>
                  <a:cubicBezTo>
                    <a:pt x="198" y="0"/>
                    <a:pt x="0" y="199"/>
                    <a:pt x="0" y="443"/>
                  </a:cubicBezTo>
                  <a:lnTo>
                    <a:pt x="0" y="3745"/>
                  </a:lnTo>
                  <a:cubicBezTo>
                    <a:pt x="0" y="3989"/>
                    <a:pt x="198" y="4187"/>
                    <a:pt x="443" y="4187"/>
                  </a:cubicBezTo>
                  <a:lnTo>
                    <a:pt x="3647" y="4187"/>
                  </a:lnTo>
                  <a:cubicBezTo>
                    <a:pt x="3891" y="4187"/>
                    <a:pt x="4091" y="3989"/>
                    <a:pt x="4091" y="3745"/>
                  </a:cubicBezTo>
                  <a:lnTo>
                    <a:pt x="4091" y="443"/>
                  </a:lnTo>
                  <a:cubicBezTo>
                    <a:pt x="4091" y="199"/>
                    <a:pt x="3891" y="0"/>
                    <a:pt x="3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2597216" y="1443219"/>
              <a:ext cx="601990" cy="578707"/>
            </a:xfrm>
            <a:custGeom>
              <a:avLst/>
              <a:gdLst/>
              <a:ahLst/>
              <a:cxnLst/>
              <a:rect l="l" t="t" r="r" b="b"/>
              <a:pathLst>
                <a:path w="18150" h="17448" extrusionOk="0">
                  <a:moveTo>
                    <a:pt x="17479" y="532"/>
                  </a:moveTo>
                  <a:cubicBezTo>
                    <a:pt x="17489" y="532"/>
                    <a:pt x="17498" y="532"/>
                    <a:pt x="17506" y="534"/>
                  </a:cubicBezTo>
                  <a:cubicBezTo>
                    <a:pt x="17569" y="548"/>
                    <a:pt x="17618" y="605"/>
                    <a:pt x="17618" y="672"/>
                  </a:cubicBezTo>
                  <a:lnTo>
                    <a:pt x="17618" y="1381"/>
                  </a:lnTo>
                  <a:lnTo>
                    <a:pt x="9975" y="1381"/>
                  </a:lnTo>
                  <a:lnTo>
                    <a:pt x="9975" y="672"/>
                  </a:lnTo>
                  <a:cubicBezTo>
                    <a:pt x="9975" y="605"/>
                    <a:pt x="10024" y="548"/>
                    <a:pt x="10086" y="534"/>
                  </a:cubicBezTo>
                  <a:cubicBezTo>
                    <a:pt x="10095" y="532"/>
                    <a:pt x="10104" y="532"/>
                    <a:pt x="10114" y="532"/>
                  </a:cubicBezTo>
                  <a:close/>
                  <a:moveTo>
                    <a:pt x="4269" y="2608"/>
                  </a:moveTo>
                  <a:cubicBezTo>
                    <a:pt x="4281" y="2608"/>
                    <a:pt x="4290" y="2610"/>
                    <a:pt x="4293" y="2611"/>
                  </a:cubicBezTo>
                  <a:lnTo>
                    <a:pt x="5559" y="3346"/>
                  </a:lnTo>
                  <a:lnTo>
                    <a:pt x="4269" y="4093"/>
                  </a:lnTo>
                  <a:lnTo>
                    <a:pt x="2981" y="3346"/>
                  </a:lnTo>
                  <a:lnTo>
                    <a:pt x="4247" y="2611"/>
                  </a:lnTo>
                  <a:cubicBezTo>
                    <a:pt x="4250" y="2610"/>
                    <a:pt x="4258" y="2608"/>
                    <a:pt x="4269" y="2608"/>
                  </a:cubicBezTo>
                  <a:close/>
                  <a:moveTo>
                    <a:pt x="2716" y="3807"/>
                  </a:moveTo>
                  <a:lnTo>
                    <a:pt x="4003" y="4553"/>
                  </a:lnTo>
                  <a:lnTo>
                    <a:pt x="4003" y="6049"/>
                  </a:lnTo>
                  <a:lnTo>
                    <a:pt x="2741" y="5316"/>
                  </a:lnTo>
                  <a:cubicBezTo>
                    <a:pt x="2731" y="5308"/>
                    <a:pt x="2719" y="5286"/>
                    <a:pt x="2716" y="5275"/>
                  </a:cubicBezTo>
                  <a:lnTo>
                    <a:pt x="2716" y="3807"/>
                  </a:lnTo>
                  <a:close/>
                  <a:moveTo>
                    <a:pt x="5823" y="3807"/>
                  </a:moveTo>
                  <a:lnTo>
                    <a:pt x="5823" y="5275"/>
                  </a:lnTo>
                  <a:cubicBezTo>
                    <a:pt x="5821" y="5286"/>
                    <a:pt x="5808" y="5308"/>
                    <a:pt x="5799" y="5316"/>
                  </a:cubicBezTo>
                  <a:lnTo>
                    <a:pt x="4535" y="6049"/>
                  </a:lnTo>
                  <a:lnTo>
                    <a:pt x="4535" y="4553"/>
                  </a:lnTo>
                  <a:lnTo>
                    <a:pt x="5823" y="3807"/>
                  </a:lnTo>
                  <a:close/>
                  <a:moveTo>
                    <a:pt x="8008" y="4918"/>
                  </a:moveTo>
                  <a:lnTo>
                    <a:pt x="8008" y="6766"/>
                  </a:lnTo>
                  <a:cubicBezTo>
                    <a:pt x="8008" y="6842"/>
                    <a:pt x="7944" y="6905"/>
                    <a:pt x="7869" y="6905"/>
                  </a:cubicBezTo>
                  <a:lnTo>
                    <a:pt x="1737" y="6905"/>
                  </a:lnTo>
                  <a:lnTo>
                    <a:pt x="1737" y="5547"/>
                  </a:lnTo>
                  <a:cubicBezTo>
                    <a:pt x="1737" y="5262"/>
                    <a:pt x="1926" y="5022"/>
                    <a:pt x="2184" y="4945"/>
                  </a:cubicBezTo>
                  <a:lnTo>
                    <a:pt x="2184" y="5278"/>
                  </a:lnTo>
                  <a:cubicBezTo>
                    <a:pt x="2184" y="5469"/>
                    <a:pt x="2305" y="5678"/>
                    <a:pt x="2470" y="5774"/>
                  </a:cubicBezTo>
                  <a:lnTo>
                    <a:pt x="3983" y="6652"/>
                  </a:lnTo>
                  <a:cubicBezTo>
                    <a:pt x="4087" y="6711"/>
                    <a:pt x="4196" y="6724"/>
                    <a:pt x="4269" y="6724"/>
                  </a:cubicBezTo>
                  <a:cubicBezTo>
                    <a:pt x="4343" y="6724"/>
                    <a:pt x="4453" y="6711"/>
                    <a:pt x="4556" y="6652"/>
                  </a:cubicBezTo>
                  <a:lnTo>
                    <a:pt x="6069" y="5774"/>
                  </a:lnTo>
                  <a:cubicBezTo>
                    <a:pt x="6235" y="5678"/>
                    <a:pt x="6355" y="5469"/>
                    <a:pt x="6355" y="5278"/>
                  </a:cubicBezTo>
                  <a:lnTo>
                    <a:pt x="6355" y="4918"/>
                  </a:lnTo>
                  <a:close/>
                  <a:moveTo>
                    <a:pt x="15465" y="4918"/>
                  </a:moveTo>
                  <a:cubicBezTo>
                    <a:pt x="15809" y="4918"/>
                    <a:pt x="16088" y="5201"/>
                    <a:pt x="16088" y="5547"/>
                  </a:cubicBezTo>
                  <a:lnTo>
                    <a:pt x="16088" y="13080"/>
                  </a:lnTo>
                  <a:lnTo>
                    <a:pt x="7125" y="13080"/>
                  </a:lnTo>
                  <a:cubicBezTo>
                    <a:pt x="6978" y="13080"/>
                    <a:pt x="6859" y="13199"/>
                    <a:pt x="6859" y="13346"/>
                  </a:cubicBezTo>
                  <a:cubicBezTo>
                    <a:pt x="6859" y="13493"/>
                    <a:pt x="6978" y="13612"/>
                    <a:pt x="7125" y="13612"/>
                  </a:cubicBezTo>
                  <a:lnTo>
                    <a:pt x="16088" y="13612"/>
                  </a:lnTo>
                  <a:lnTo>
                    <a:pt x="16088" y="13996"/>
                  </a:lnTo>
                  <a:cubicBezTo>
                    <a:pt x="16088" y="14342"/>
                    <a:pt x="15808" y="14624"/>
                    <a:pt x="15465" y="14624"/>
                  </a:cubicBezTo>
                  <a:lnTo>
                    <a:pt x="2362" y="14624"/>
                  </a:lnTo>
                  <a:cubicBezTo>
                    <a:pt x="2018" y="14624"/>
                    <a:pt x="1737" y="14342"/>
                    <a:pt x="1737" y="13996"/>
                  </a:cubicBezTo>
                  <a:lnTo>
                    <a:pt x="1737" y="13612"/>
                  </a:lnTo>
                  <a:lnTo>
                    <a:pt x="5423" y="13612"/>
                  </a:lnTo>
                  <a:cubicBezTo>
                    <a:pt x="5570" y="13612"/>
                    <a:pt x="5689" y="13493"/>
                    <a:pt x="5689" y="13346"/>
                  </a:cubicBezTo>
                  <a:cubicBezTo>
                    <a:pt x="5689" y="13199"/>
                    <a:pt x="5570" y="13080"/>
                    <a:pt x="5423" y="13080"/>
                  </a:cubicBezTo>
                  <a:lnTo>
                    <a:pt x="1737" y="13080"/>
                  </a:lnTo>
                  <a:lnTo>
                    <a:pt x="1737" y="7437"/>
                  </a:lnTo>
                  <a:lnTo>
                    <a:pt x="7869" y="7437"/>
                  </a:lnTo>
                  <a:cubicBezTo>
                    <a:pt x="8239" y="7437"/>
                    <a:pt x="8540" y="7136"/>
                    <a:pt x="8540" y="6766"/>
                  </a:cubicBezTo>
                  <a:lnTo>
                    <a:pt x="8540" y="4918"/>
                  </a:lnTo>
                  <a:lnTo>
                    <a:pt x="9443" y="4918"/>
                  </a:lnTo>
                  <a:lnTo>
                    <a:pt x="9443" y="5668"/>
                  </a:lnTo>
                  <a:cubicBezTo>
                    <a:pt x="9443" y="6038"/>
                    <a:pt x="9744" y="6340"/>
                    <a:pt x="10114" y="6340"/>
                  </a:cubicBezTo>
                  <a:lnTo>
                    <a:pt x="15314" y="6340"/>
                  </a:lnTo>
                  <a:cubicBezTo>
                    <a:pt x="15460" y="6340"/>
                    <a:pt x="15579" y="6220"/>
                    <a:pt x="15579" y="6074"/>
                  </a:cubicBezTo>
                  <a:cubicBezTo>
                    <a:pt x="15579" y="5927"/>
                    <a:pt x="15460" y="5808"/>
                    <a:pt x="15314" y="5808"/>
                  </a:cubicBezTo>
                  <a:lnTo>
                    <a:pt x="10114" y="5808"/>
                  </a:lnTo>
                  <a:cubicBezTo>
                    <a:pt x="10039" y="5808"/>
                    <a:pt x="9975" y="5744"/>
                    <a:pt x="9975" y="5668"/>
                  </a:cubicBezTo>
                  <a:lnTo>
                    <a:pt x="9975" y="4918"/>
                  </a:lnTo>
                  <a:close/>
                  <a:moveTo>
                    <a:pt x="10629" y="15155"/>
                  </a:moveTo>
                  <a:lnTo>
                    <a:pt x="10629" y="15924"/>
                  </a:lnTo>
                  <a:lnTo>
                    <a:pt x="7197" y="15924"/>
                  </a:lnTo>
                  <a:lnTo>
                    <a:pt x="7197" y="15155"/>
                  </a:lnTo>
                  <a:close/>
                  <a:moveTo>
                    <a:pt x="12848" y="16456"/>
                  </a:moveTo>
                  <a:lnTo>
                    <a:pt x="12848" y="16916"/>
                  </a:lnTo>
                  <a:lnTo>
                    <a:pt x="4978" y="16916"/>
                  </a:lnTo>
                  <a:lnTo>
                    <a:pt x="4978" y="16456"/>
                  </a:lnTo>
                  <a:close/>
                  <a:moveTo>
                    <a:pt x="10114" y="0"/>
                  </a:moveTo>
                  <a:cubicBezTo>
                    <a:pt x="9744" y="0"/>
                    <a:pt x="9443" y="301"/>
                    <a:pt x="9443" y="672"/>
                  </a:cubicBezTo>
                  <a:lnTo>
                    <a:pt x="9443" y="4387"/>
                  </a:lnTo>
                  <a:lnTo>
                    <a:pt x="8540" y="4387"/>
                  </a:lnTo>
                  <a:lnTo>
                    <a:pt x="8540" y="3938"/>
                  </a:lnTo>
                  <a:cubicBezTo>
                    <a:pt x="8540" y="3791"/>
                    <a:pt x="8420" y="3672"/>
                    <a:pt x="8274" y="3672"/>
                  </a:cubicBezTo>
                  <a:cubicBezTo>
                    <a:pt x="8127" y="3672"/>
                    <a:pt x="8008" y="3791"/>
                    <a:pt x="8008" y="3938"/>
                  </a:cubicBezTo>
                  <a:lnTo>
                    <a:pt x="8008" y="4387"/>
                  </a:lnTo>
                  <a:lnTo>
                    <a:pt x="6355" y="4387"/>
                  </a:lnTo>
                  <a:lnTo>
                    <a:pt x="6355" y="3522"/>
                  </a:lnTo>
                  <a:cubicBezTo>
                    <a:pt x="6355" y="3331"/>
                    <a:pt x="6235" y="3123"/>
                    <a:pt x="6069" y="3026"/>
                  </a:cubicBezTo>
                  <a:lnTo>
                    <a:pt x="4556" y="2149"/>
                  </a:lnTo>
                  <a:cubicBezTo>
                    <a:pt x="4453" y="2089"/>
                    <a:pt x="4343" y="2076"/>
                    <a:pt x="4269" y="2076"/>
                  </a:cubicBezTo>
                  <a:cubicBezTo>
                    <a:pt x="4195" y="2076"/>
                    <a:pt x="4087" y="2089"/>
                    <a:pt x="3983" y="2149"/>
                  </a:cubicBezTo>
                  <a:lnTo>
                    <a:pt x="2470" y="3026"/>
                  </a:lnTo>
                  <a:cubicBezTo>
                    <a:pt x="2304" y="3123"/>
                    <a:pt x="2184" y="3331"/>
                    <a:pt x="2184" y="3522"/>
                  </a:cubicBezTo>
                  <a:lnTo>
                    <a:pt x="2184" y="4401"/>
                  </a:lnTo>
                  <a:cubicBezTo>
                    <a:pt x="1631" y="4486"/>
                    <a:pt x="1206" y="4968"/>
                    <a:pt x="1206" y="5547"/>
                  </a:cubicBezTo>
                  <a:lnTo>
                    <a:pt x="1206" y="6905"/>
                  </a:lnTo>
                  <a:lnTo>
                    <a:pt x="671" y="6905"/>
                  </a:lnTo>
                  <a:cubicBezTo>
                    <a:pt x="596" y="6905"/>
                    <a:pt x="532" y="6842"/>
                    <a:pt x="532" y="6766"/>
                  </a:cubicBezTo>
                  <a:lnTo>
                    <a:pt x="532" y="1972"/>
                  </a:lnTo>
                  <a:cubicBezTo>
                    <a:pt x="532" y="1896"/>
                    <a:pt x="596" y="1831"/>
                    <a:pt x="671" y="1831"/>
                  </a:cubicBezTo>
                  <a:lnTo>
                    <a:pt x="7869" y="1831"/>
                  </a:lnTo>
                  <a:cubicBezTo>
                    <a:pt x="7944" y="1831"/>
                    <a:pt x="8008" y="1896"/>
                    <a:pt x="8008" y="1972"/>
                  </a:cubicBezTo>
                  <a:lnTo>
                    <a:pt x="8008" y="2449"/>
                  </a:lnTo>
                  <a:cubicBezTo>
                    <a:pt x="8008" y="2596"/>
                    <a:pt x="8126" y="2715"/>
                    <a:pt x="8274" y="2715"/>
                  </a:cubicBezTo>
                  <a:cubicBezTo>
                    <a:pt x="8419" y="2715"/>
                    <a:pt x="8539" y="2596"/>
                    <a:pt x="8539" y="2449"/>
                  </a:cubicBezTo>
                  <a:lnTo>
                    <a:pt x="8539" y="1972"/>
                  </a:lnTo>
                  <a:cubicBezTo>
                    <a:pt x="8539" y="1601"/>
                    <a:pt x="8239" y="1300"/>
                    <a:pt x="7869" y="1300"/>
                  </a:cubicBezTo>
                  <a:lnTo>
                    <a:pt x="671" y="1300"/>
                  </a:lnTo>
                  <a:cubicBezTo>
                    <a:pt x="300" y="1300"/>
                    <a:pt x="0" y="1601"/>
                    <a:pt x="0" y="1972"/>
                  </a:cubicBezTo>
                  <a:lnTo>
                    <a:pt x="0" y="6766"/>
                  </a:lnTo>
                  <a:cubicBezTo>
                    <a:pt x="0" y="7136"/>
                    <a:pt x="301" y="7437"/>
                    <a:pt x="671" y="7437"/>
                  </a:cubicBezTo>
                  <a:lnTo>
                    <a:pt x="1206" y="7437"/>
                  </a:lnTo>
                  <a:lnTo>
                    <a:pt x="1206" y="13996"/>
                  </a:lnTo>
                  <a:cubicBezTo>
                    <a:pt x="1206" y="14636"/>
                    <a:pt x="1724" y="15156"/>
                    <a:pt x="2362" y="15156"/>
                  </a:cubicBezTo>
                  <a:lnTo>
                    <a:pt x="6665" y="15156"/>
                  </a:lnTo>
                  <a:lnTo>
                    <a:pt x="6665" y="15924"/>
                  </a:lnTo>
                  <a:lnTo>
                    <a:pt x="4889" y="15924"/>
                  </a:lnTo>
                  <a:cubicBezTo>
                    <a:pt x="4645" y="15924"/>
                    <a:pt x="4446" y="16122"/>
                    <a:pt x="4446" y="16367"/>
                  </a:cubicBezTo>
                  <a:lnTo>
                    <a:pt x="4446" y="17004"/>
                  </a:lnTo>
                  <a:cubicBezTo>
                    <a:pt x="4446" y="17249"/>
                    <a:pt x="4645" y="17448"/>
                    <a:pt x="4889" y="17448"/>
                  </a:cubicBezTo>
                  <a:lnTo>
                    <a:pt x="12937" y="17448"/>
                  </a:lnTo>
                  <a:cubicBezTo>
                    <a:pt x="13180" y="17448"/>
                    <a:pt x="13380" y="17249"/>
                    <a:pt x="13380" y="17004"/>
                  </a:cubicBezTo>
                  <a:lnTo>
                    <a:pt x="13380" y="16367"/>
                  </a:lnTo>
                  <a:cubicBezTo>
                    <a:pt x="13380" y="16122"/>
                    <a:pt x="13180" y="15924"/>
                    <a:pt x="12937" y="15924"/>
                  </a:cubicBezTo>
                  <a:lnTo>
                    <a:pt x="11161" y="15924"/>
                  </a:lnTo>
                  <a:lnTo>
                    <a:pt x="11161" y="15156"/>
                  </a:lnTo>
                  <a:lnTo>
                    <a:pt x="15465" y="15156"/>
                  </a:lnTo>
                  <a:cubicBezTo>
                    <a:pt x="16101" y="15156"/>
                    <a:pt x="16620" y="14636"/>
                    <a:pt x="16620" y="13996"/>
                  </a:cubicBezTo>
                  <a:lnTo>
                    <a:pt x="16620" y="5547"/>
                  </a:lnTo>
                  <a:cubicBezTo>
                    <a:pt x="16620" y="4907"/>
                    <a:pt x="16101" y="4387"/>
                    <a:pt x="15465" y="4387"/>
                  </a:cubicBezTo>
                  <a:lnTo>
                    <a:pt x="9975" y="4387"/>
                  </a:lnTo>
                  <a:lnTo>
                    <a:pt x="9975" y="1913"/>
                  </a:lnTo>
                  <a:lnTo>
                    <a:pt x="17618" y="1913"/>
                  </a:lnTo>
                  <a:lnTo>
                    <a:pt x="17618" y="5668"/>
                  </a:lnTo>
                  <a:cubicBezTo>
                    <a:pt x="17618" y="5744"/>
                    <a:pt x="17554" y="5808"/>
                    <a:pt x="17479" y="5808"/>
                  </a:cubicBezTo>
                  <a:lnTo>
                    <a:pt x="17121" y="5808"/>
                  </a:lnTo>
                  <a:cubicBezTo>
                    <a:pt x="16974" y="5808"/>
                    <a:pt x="16855" y="5927"/>
                    <a:pt x="16855" y="6074"/>
                  </a:cubicBezTo>
                  <a:cubicBezTo>
                    <a:pt x="16855" y="6220"/>
                    <a:pt x="16974" y="6340"/>
                    <a:pt x="17121" y="6340"/>
                  </a:cubicBezTo>
                  <a:lnTo>
                    <a:pt x="17479" y="6340"/>
                  </a:lnTo>
                  <a:cubicBezTo>
                    <a:pt x="17849" y="6340"/>
                    <a:pt x="18150" y="6038"/>
                    <a:pt x="18150" y="5667"/>
                  </a:cubicBezTo>
                  <a:lnTo>
                    <a:pt x="18150" y="672"/>
                  </a:lnTo>
                  <a:cubicBezTo>
                    <a:pt x="18150" y="301"/>
                    <a:pt x="17849" y="0"/>
                    <a:pt x="17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2956187" y="1525375"/>
              <a:ext cx="71343" cy="17678"/>
            </a:xfrm>
            <a:custGeom>
              <a:avLst/>
              <a:gdLst/>
              <a:ahLst/>
              <a:cxnLst/>
              <a:rect l="l" t="t" r="r" b="b"/>
              <a:pathLst>
                <a:path w="2151" h="533" extrusionOk="0">
                  <a:moveTo>
                    <a:pt x="266" y="1"/>
                  </a:moveTo>
                  <a:cubicBezTo>
                    <a:pt x="119" y="1"/>
                    <a:pt x="0" y="120"/>
                    <a:pt x="0" y="267"/>
                  </a:cubicBezTo>
                  <a:cubicBezTo>
                    <a:pt x="0" y="414"/>
                    <a:pt x="119" y="533"/>
                    <a:pt x="266" y="533"/>
                  </a:cubicBezTo>
                  <a:lnTo>
                    <a:pt x="1884" y="533"/>
                  </a:lnTo>
                  <a:cubicBezTo>
                    <a:pt x="2031" y="533"/>
                    <a:pt x="2150" y="414"/>
                    <a:pt x="2150" y="267"/>
                  </a:cubicBezTo>
                  <a:cubicBezTo>
                    <a:pt x="2150" y="120"/>
                    <a:pt x="2031" y="1"/>
                    <a:pt x="1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2956187" y="1553700"/>
              <a:ext cx="71343" cy="17678"/>
            </a:xfrm>
            <a:custGeom>
              <a:avLst/>
              <a:gdLst/>
              <a:ahLst/>
              <a:cxnLst/>
              <a:rect l="l" t="t" r="r" b="b"/>
              <a:pathLst>
                <a:path w="2151" h="533" extrusionOk="0">
                  <a:moveTo>
                    <a:pt x="266" y="0"/>
                  </a:moveTo>
                  <a:cubicBezTo>
                    <a:pt x="119" y="0"/>
                    <a:pt x="0" y="119"/>
                    <a:pt x="0" y="266"/>
                  </a:cubicBezTo>
                  <a:cubicBezTo>
                    <a:pt x="0" y="413"/>
                    <a:pt x="119" y="532"/>
                    <a:pt x="266" y="532"/>
                  </a:cubicBezTo>
                  <a:lnTo>
                    <a:pt x="1884" y="532"/>
                  </a:lnTo>
                  <a:cubicBezTo>
                    <a:pt x="2031" y="532"/>
                    <a:pt x="2150" y="413"/>
                    <a:pt x="2150" y="266"/>
                  </a:cubicBezTo>
                  <a:cubicBezTo>
                    <a:pt x="2150" y="119"/>
                    <a:pt x="2031" y="0"/>
                    <a:pt x="1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3047763" y="1525375"/>
              <a:ext cx="113499" cy="17678"/>
            </a:xfrm>
            <a:custGeom>
              <a:avLst/>
              <a:gdLst/>
              <a:ahLst/>
              <a:cxnLst/>
              <a:rect l="l" t="t" r="r" b="b"/>
              <a:pathLst>
                <a:path w="3422" h="533" extrusionOk="0">
                  <a:moveTo>
                    <a:pt x="267" y="1"/>
                  </a:moveTo>
                  <a:cubicBezTo>
                    <a:pt x="120" y="1"/>
                    <a:pt x="1" y="120"/>
                    <a:pt x="1" y="267"/>
                  </a:cubicBezTo>
                  <a:cubicBezTo>
                    <a:pt x="1" y="414"/>
                    <a:pt x="120" y="533"/>
                    <a:pt x="267" y="533"/>
                  </a:cubicBezTo>
                  <a:lnTo>
                    <a:pt x="3155" y="533"/>
                  </a:lnTo>
                  <a:cubicBezTo>
                    <a:pt x="3302" y="533"/>
                    <a:pt x="3421" y="414"/>
                    <a:pt x="3421" y="267"/>
                  </a:cubicBezTo>
                  <a:cubicBezTo>
                    <a:pt x="3421" y="120"/>
                    <a:pt x="3302" y="1"/>
                    <a:pt x="3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3047763" y="1553700"/>
              <a:ext cx="113499" cy="17678"/>
            </a:xfrm>
            <a:custGeom>
              <a:avLst/>
              <a:gdLst/>
              <a:ahLst/>
              <a:cxnLst/>
              <a:rect l="l" t="t" r="r" b="b"/>
              <a:pathLst>
                <a:path w="3422" h="533" extrusionOk="0">
                  <a:moveTo>
                    <a:pt x="267" y="0"/>
                  </a:moveTo>
                  <a:cubicBezTo>
                    <a:pt x="120" y="0"/>
                    <a:pt x="1" y="119"/>
                    <a:pt x="1" y="266"/>
                  </a:cubicBezTo>
                  <a:cubicBezTo>
                    <a:pt x="1" y="413"/>
                    <a:pt x="120" y="532"/>
                    <a:pt x="267" y="532"/>
                  </a:cubicBezTo>
                  <a:lnTo>
                    <a:pt x="3155" y="532"/>
                  </a:lnTo>
                  <a:cubicBezTo>
                    <a:pt x="3302" y="532"/>
                    <a:pt x="3421" y="413"/>
                    <a:pt x="3421" y="266"/>
                  </a:cubicBezTo>
                  <a:cubicBezTo>
                    <a:pt x="3421" y="119"/>
                    <a:pt x="3302"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143;p41">
            <a:extLst>
              <a:ext uri="{FF2B5EF4-FFF2-40B4-BE49-F238E27FC236}">
                <a16:creationId xmlns:a16="http://schemas.microsoft.com/office/drawing/2014/main" id="{067A9B66-7D13-76BA-F609-C894836AF070}"/>
              </a:ext>
            </a:extLst>
          </p:cNvPr>
          <p:cNvGrpSpPr/>
          <p:nvPr/>
        </p:nvGrpSpPr>
        <p:grpSpPr>
          <a:xfrm>
            <a:off x="4837862" y="1592937"/>
            <a:ext cx="411453" cy="411664"/>
            <a:chOff x="1227531" y="4001992"/>
            <a:chExt cx="601625" cy="602023"/>
          </a:xfrm>
        </p:grpSpPr>
        <p:sp>
          <p:nvSpPr>
            <p:cNvPr id="3" name="Google Shape;1144;p41">
              <a:extLst>
                <a:ext uri="{FF2B5EF4-FFF2-40B4-BE49-F238E27FC236}">
                  <a16:creationId xmlns:a16="http://schemas.microsoft.com/office/drawing/2014/main" id="{811EC7BB-B1FA-8DEC-141B-8DE50BFF4191}"/>
                </a:ext>
              </a:extLst>
            </p:cNvPr>
            <p:cNvSpPr/>
            <p:nvPr/>
          </p:nvSpPr>
          <p:spPr>
            <a:xfrm>
              <a:off x="1288526" y="4089654"/>
              <a:ext cx="453400" cy="453400"/>
            </a:xfrm>
            <a:custGeom>
              <a:avLst/>
              <a:gdLst/>
              <a:ahLst/>
              <a:cxnLst/>
              <a:rect l="l" t="t" r="r" b="b"/>
              <a:pathLst>
                <a:path w="13670" h="13670" extrusionOk="0">
                  <a:moveTo>
                    <a:pt x="4120" y="1149"/>
                  </a:moveTo>
                  <a:cubicBezTo>
                    <a:pt x="3847" y="1405"/>
                    <a:pt x="3589" y="1702"/>
                    <a:pt x="3353" y="2038"/>
                  </a:cubicBezTo>
                  <a:cubicBezTo>
                    <a:pt x="3060" y="2455"/>
                    <a:pt x="2810" y="2916"/>
                    <a:pt x="2605" y="3409"/>
                  </a:cubicBezTo>
                  <a:cubicBezTo>
                    <a:pt x="2318" y="3295"/>
                    <a:pt x="2053" y="3169"/>
                    <a:pt x="1813" y="3032"/>
                  </a:cubicBezTo>
                  <a:cubicBezTo>
                    <a:pt x="2418" y="2235"/>
                    <a:pt x="3209" y="1585"/>
                    <a:pt x="4120" y="1149"/>
                  </a:cubicBezTo>
                  <a:close/>
                  <a:moveTo>
                    <a:pt x="9550" y="1149"/>
                  </a:moveTo>
                  <a:lnTo>
                    <a:pt x="9550" y="1149"/>
                  </a:lnTo>
                  <a:cubicBezTo>
                    <a:pt x="10461" y="1585"/>
                    <a:pt x="11251" y="2235"/>
                    <a:pt x="11856" y="3032"/>
                  </a:cubicBezTo>
                  <a:cubicBezTo>
                    <a:pt x="11617" y="3169"/>
                    <a:pt x="11351" y="3295"/>
                    <a:pt x="11064" y="3409"/>
                  </a:cubicBezTo>
                  <a:cubicBezTo>
                    <a:pt x="10859" y="2916"/>
                    <a:pt x="10610" y="2455"/>
                    <a:pt x="10317" y="2038"/>
                  </a:cubicBezTo>
                  <a:cubicBezTo>
                    <a:pt x="10080" y="1702"/>
                    <a:pt x="9823" y="1405"/>
                    <a:pt x="9550" y="1149"/>
                  </a:cubicBezTo>
                  <a:close/>
                  <a:moveTo>
                    <a:pt x="5545" y="816"/>
                  </a:moveTo>
                  <a:lnTo>
                    <a:pt x="5545" y="816"/>
                  </a:lnTo>
                  <a:cubicBezTo>
                    <a:pt x="5305" y="1149"/>
                    <a:pt x="5086" y="1579"/>
                    <a:pt x="4897" y="2100"/>
                  </a:cubicBezTo>
                  <a:cubicBezTo>
                    <a:pt x="4789" y="2398"/>
                    <a:pt x="4693" y="2719"/>
                    <a:pt x="4608" y="3058"/>
                  </a:cubicBezTo>
                  <a:cubicBezTo>
                    <a:pt x="4589" y="3057"/>
                    <a:pt x="4569" y="3057"/>
                    <a:pt x="4549" y="3057"/>
                  </a:cubicBezTo>
                  <a:cubicBezTo>
                    <a:pt x="4103" y="3057"/>
                    <a:pt x="3721" y="3333"/>
                    <a:pt x="3565" y="3724"/>
                  </a:cubicBezTo>
                  <a:cubicBezTo>
                    <a:pt x="3408" y="3682"/>
                    <a:pt x="3255" y="3637"/>
                    <a:pt x="3107" y="3589"/>
                  </a:cubicBezTo>
                  <a:cubicBezTo>
                    <a:pt x="3653" y="2279"/>
                    <a:pt x="4518" y="1278"/>
                    <a:pt x="5545" y="816"/>
                  </a:cubicBezTo>
                  <a:close/>
                  <a:moveTo>
                    <a:pt x="8124" y="816"/>
                  </a:moveTo>
                  <a:cubicBezTo>
                    <a:pt x="9152" y="1278"/>
                    <a:pt x="10017" y="2279"/>
                    <a:pt x="10563" y="3589"/>
                  </a:cubicBezTo>
                  <a:cubicBezTo>
                    <a:pt x="10153" y="3721"/>
                    <a:pt x="9710" y="3830"/>
                    <a:pt x="9244" y="3916"/>
                  </a:cubicBezTo>
                  <a:cubicBezTo>
                    <a:pt x="9126" y="3252"/>
                    <a:pt x="8968" y="2638"/>
                    <a:pt x="8772" y="2100"/>
                  </a:cubicBezTo>
                  <a:cubicBezTo>
                    <a:pt x="8583" y="1579"/>
                    <a:pt x="8364" y="1149"/>
                    <a:pt x="8124" y="816"/>
                  </a:cubicBezTo>
                  <a:close/>
                  <a:moveTo>
                    <a:pt x="7100" y="590"/>
                  </a:moveTo>
                  <a:cubicBezTo>
                    <a:pt x="7522" y="769"/>
                    <a:pt x="7938" y="1363"/>
                    <a:pt x="8273" y="2282"/>
                  </a:cubicBezTo>
                  <a:cubicBezTo>
                    <a:pt x="8458" y="2790"/>
                    <a:pt x="8608" y="3370"/>
                    <a:pt x="8720" y="4000"/>
                  </a:cubicBezTo>
                  <a:cubicBezTo>
                    <a:pt x="8199" y="4072"/>
                    <a:pt x="7656" y="4114"/>
                    <a:pt x="7100" y="4124"/>
                  </a:cubicBezTo>
                  <a:lnTo>
                    <a:pt x="7100" y="3135"/>
                  </a:lnTo>
                  <a:cubicBezTo>
                    <a:pt x="7100" y="2988"/>
                    <a:pt x="6981" y="2869"/>
                    <a:pt x="6834" y="2869"/>
                  </a:cubicBezTo>
                  <a:cubicBezTo>
                    <a:pt x="6688" y="2869"/>
                    <a:pt x="6569" y="2988"/>
                    <a:pt x="6569" y="3135"/>
                  </a:cubicBezTo>
                  <a:lnTo>
                    <a:pt x="6569" y="4124"/>
                  </a:lnTo>
                  <a:cubicBezTo>
                    <a:pt x="6244" y="4118"/>
                    <a:pt x="5923" y="4101"/>
                    <a:pt x="5607" y="4074"/>
                  </a:cubicBezTo>
                  <a:cubicBezTo>
                    <a:pt x="5593" y="3715"/>
                    <a:pt x="5400" y="3402"/>
                    <a:pt x="5115" y="3221"/>
                  </a:cubicBezTo>
                  <a:cubicBezTo>
                    <a:pt x="5197" y="2888"/>
                    <a:pt x="5291" y="2573"/>
                    <a:pt x="5397" y="2281"/>
                  </a:cubicBezTo>
                  <a:cubicBezTo>
                    <a:pt x="5731" y="1363"/>
                    <a:pt x="6147" y="769"/>
                    <a:pt x="6569" y="590"/>
                  </a:cubicBezTo>
                  <a:lnTo>
                    <a:pt x="6569" y="1541"/>
                  </a:lnTo>
                  <a:cubicBezTo>
                    <a:pt x="6569" y="1688"/>
                    <a:pt x="6688" y="1806"/>
                    <a:pt x="6834" y="1806"/>
                  </a:cubicBezTo>
                  <a:cubicBezTo>
                    <a:pt x="6981" y="1806"/>
                    <a:pt x="7100" y="1688"/>
                    <a:pt x="7100" y="1541"/>
                  </a:cubicBezTo>
                  <a:lnTo>
                    <a:pt x="7100" y="590"/>
                  </a:lnTo>
                  <a:close/>
                  <a:moveTo>
                    <a:pt x="4549" y="3588"/>
                  </a:moveTo>
                  <a:cubicBezTo>
                    <a:pt x="4841" y="3588"/>
                    <a:pt x="5077" y="3825"/>
                    <a:pt x="5077" y="4117"/>
                  </a:cubicBezTo>
                  <a:cubicBezTo>
                    <a:pt x="5077" y="4407"/>
                    <a:pt x="4841" y="4645"/>
                    <a:pt x="4549" y="4645"/>
                  </a:cubicBezTo>
                  <a:cubicBezTo>
                    <a:pt x="4258" y="4645"/>
                    <a:pt x="4021" y="4407"/>
                    <a:pt x="4021" y="4117"/>
                  </a:cubicBezTo>
                  <a:cubicBezTo>
                    <a:pt x="4021" y="3825"/>
                    <a:pt x="4257" y="3588"/>
                    <a:pt x="4549" y="3588"/>
                  </a:cubicBezTo>
                  <a:close/>
                  <a:moveTo>
                    <a:pt x="1509" y="3470"/>
                  </a:moveTo>
                  <a:cubicBezTo>
                    <a:pt x="1783" y="3629"/>
                    <a:pt x="2088" y="3775"/>
                    <a:pt x="2419" y="3906"/>
                  </a:cubicBezTo>
                  <a:cubicBezTo>
                    <a:pt x="2140" y="4732"/>
                    <a:pt x="1981" y="5634"/>
                    <a:pt x="1956" y="6570"/>
                  </a:cubicBezTo>
                  <a:lnTo>
                    <a:pt x="538" y="6570"/>
                  </a:lnTo>
                  <a:cubicBezTo>
                    <a:pt x="586" y="5433"/>
                    <a:pt x="935" y="4374"/>
                    <a:pt x="1509" y="3470"/>
                  </a:cubicBezTo>
                  <a:close/>
                  <a:moveTo>
                    <a:pt x="2921" y="4086"/>
                  </a:moveTo>
                  <a:cubicBezTo>
                    <a:pt x="3106" y="4147"/>
                    <a:pt x="3300" y="4202"/>
                    <a:pt x="3499" y="4253"/>
                  </a:cubicBezTo>
                  <a:cubicBezTo>
                    <a:pt x="3553" y="4677"/>
                    <a:pt x="3859" y="5023"/>
                    <a:pt x="4261" y="5136"/>
                  </a:cubicBezTo>
                  <a:cubicBezTo>
                    <a:pt x="4217" y="5600"/>
                    <a:pt x="4191" y="6081"/>
                    <a:pt x="4184" y="6570"/>
                  </a:cubicBezTo>
                  <a:lnTo>
                    <a:pt x="2488" y="6570"/>
                  </a:lnTo>
                  <a:cubicBezTo>
                    <a:pt x="2514" y="5683"/>
                    <a:pt x="2666" y="4842"/>
                    <a:pt x="2921" y="4086"/>
                  </a:cubicBezTo>
                  <a:close/>
                  <a:moveTo>
                    <a:pt x="5494" y="4596"/>
                  </a:moveTo>
                  <a:cubicBezTo>
                    <a:pt x="5846" y="4629"/>
                    <a:pt x="6205" y="4650"/>
                    <a:pt x="6569" y="4656"/>
                  </a:cubicBezTo>
                  <a:lnTo>
                    <a:pt x="6569" y="5809"/>
                  </a:lnTo>
                  <a:cubicBezTo>
                    <a:pt x="6198" y="5905"/>
                    <a:pt x="5905" y="6198"/>
                    <a:pt x="5809" y="6570"/>
                  </a:cubicBezTo>
                  <a:lnTo>
                    <a:pt x="4716" y="6570"/>
                  </a:lnTo>
                  <a:cubicBezTo>
                    <a:pt x="4723" y="6083"/>
                    <a:pt x="4750" y="5607"/>
                    <a:pt x="4794" y="5148"/>
                  </a:cubicBezTo>
                  <a:cubicBezTo>
                    <a:pt x="5100" y="5075"/>
                    <a:pt x="5354" y="4869"/>
                    <a:pt x="5494" y="4596"/>
                  </a:cubicBezTo>
                  <a:close/>
                  <a:moveTo>
                    <a:pt x="8802" y="4524"/>
                  </a:moveTo>
                  <a:cubicBezTo>
                    <a:pt x="8892" y="5170"/>
                    <a:pt x="8943" y="5859"/>
                    <a:pt x="8954" y="6570"/>
                  </a:cubicBezTo>
                  <a:lnTo>
                    <a:pt x="7861" y="6570"/>
                  </a:lnTo>
                  <a:cubicBezTo>
                    <a:pt x="7765" y="6198"/>
                    <a:pt x="7472" y="5905"/>
                    <a:pt x="7100" y="5809"/>
                  </a:cubicBezTo>
                  <a:lnTo>
                    <a:pt x="7100" y="4656"/>
                  </a:lnTo>
                  <a:cubicBezTo>
                    <a:pt x="7684" y="4646"/>
                    <a:pt x="8254" y="4600"/>
                    <a:pt x="8802" y="4524"/>
                  </a:cubicBezTo>
                  <a:close/>
                  <a:moveTo>
                    <a:pt x="10749" y="4086"/>
                  </a:moveTo>
                  <a:cubicBezTo>
                    <a:pt x="11003" y="4842"/>
                    <a:pt x="11156" y="5683"/>
                    <a:pt x="11182" y="6570"/>
                  </a:cubicBezTo>
                  <a:lnTo>
                    <a:pt x="9486" y="6570"/>
                  </a:lnTo>
                  <a:cubicBezTo>
                    <a:pt x="9475" y="5832"/>
                    <a:pt x="9421" y="5115"/>
                    <a:pt x="9327" y="4439"/>
                  </a:cubicBezTo>
                  <a:cubicBezTo>
                    <a:pt x="9829" y="4348"/>
                    <a:pt x="10307" y="4230"/>
                    <a:pt x="10749" y="4086"/>
                  </a:cubicBezTo>
                  <a:close/>
                  <a:moveTo>
                    <a:pt x="12161" y="3470"/>
                  </a:moveTo>
                  <a:cubicBezTo>
                    <a:pt x="12734" y="4374"/>
                    <a:pt x="13084" y="5433"/>
                    <a:pt x="13131" y="6570"/>
                  </a:cubicBezTo>
                  <a:lnTo>
                    <a:pt x="11714" y="6570"/>
                  </a:lnTo>
                  <a:cubicBezTo>
                    <a:pt x="11688" y="5634"/>
                    <a:pt x="11530" y="4732"/>
                    <a:pt x="11250" y="3906"/>
                  </a:cubicBezTo>
                  <a:cubicBezTo>
                    <a:pt x="11581" y="3775"/>
                    <a:pt x="11887" y="3629"/>
                    <a:pt x="12161" y="3470"/>
                  </a:cubicBezTo>
                  <a:close/>
                  <a:moveTo>
                    <a:pt x="6834" y="6307"/>
                  </a:moveTo>
                  <a:cubicBezTo>
                    <a:pt x="7126" y="6307"/>
                    <a:pt x="7363" y="6544"/>
                    <a:pt x="7363" y="6836"/>
                  </a:cubicBezTo>
                  <a:cubicBezTo>
                    <a:pt x="7363" y="7126"/>
                    <a:pt x="7126" y="7363"/>
                    <a:pt x="6834" y="7363"/>
                  </a:cubicBezTo>
                  <a:cubicBezTo>
                    <a:pt x="6544" y="7363"/>
                    <a:pt x="6307" y="7126"/>
                    <a:pt x="6307" y="6836"/>
                  </a:cubicBezTo>
                  <a:cubicBezTo>
                    <a:pt x="6307" y="6544"/>
                    <a:pt x="6544" y="6307"/>
                    <a:pt x="6834" y="6307"/>
                  </a:cubicBezTo>
                  <a:close/>
                  <a:moveTo>
                    <a:pt x="8954" y="7102"/>
                  </a:moveTo>
                  <a:cubicBezTo>
                    <a:pt x="8943" y="7811"/>
                    <a:pt x="8889" y="8509"/>
                    <a:pt x="8798" y="9165"/>
                  </a:cubicBezTo>
                  <a:cubicBezTo>
                    <a:pt x="8251" y="9089"/>
                    <a:pt x="7682" y="9045"/>
                    <a:pt x="7100" y="9034"/>
                  </a:cubicBezTo>
                  <a:lnTo>
                    <a:pt x="7100" y="7861"/>
                  </a:lnTo>
                  <a:cubicBezTo>
                    <a:pt x="7472" y="7765"/>
                    <a:pt x="7765" y="7472"/>
                    <a:pt x="7861" y="7102"/>
                  </a:cubicBezTo>
                  <a:close/>
                  <a:moveTo>
                    <a:pt x="5809" y="7102"/>
                  </a:moveTo>
                  <a:cubicBezTo>
                    <a:pt x="5905" y="7472"/>
                    <a:pt x="6198" y="7765"/>
                    <a:pt x="6569" y="7861"/>
                  </a:cubicBezTo>
                  <a:lnTo>
                    <a:pt x="6569" y="9034"/>
                  </a:lnTo>
                  <a:cubicBezTo>
                    <a:pt x="5987" y="9045"/>
                    <a:pt x="5418" y="9089"/>
                    <a:pt x="4870" y="9166"/>
                  </a:cubicBezTo>
                  <a:cubicBezTo>
                    <a:pt x="4779" y="8513"/>
                    <a:pt x="4727" y="7818"/>
                    <a:pt x="4716" y="7102"/>
                  </a:cubicBezTo>
                  <a:close/>
                  <a:moveTo>
                    <a:pt x="4184" y="7102"/>
                  </a:moveTo>
                  <a:cubicBezTo>
                    <a:pt x="4195" y="7846"/>
                    <a:pt x="4250" y="8571"/>
                    <a:pt x="4346" y="9251"/>
                  </a:cubicBezTo>
                  <a:cubicBezTo>
                    <a:pt x="4144" y="9288"/>
                    <a:pt x="3947" y="9329"/>
                    <a:pt x="3754" y="9374"/>
                  </a:cubicBezTo>
                  <a:cubicBezTo>
                    <a:pt x="3586" y="9011"/>
                    <a:pt x="3218" y="8759"/>
                    <a:pt x="2793" y="8759"/>
                  </a:cubicBezTo>
                  <a:cubicBezTo>
                    <a:pt x="2759" y="8759"/>
                    <a:pt x="2726" y="8761"/>
                    <a:pt x="2694" y="8764"/>
                  </a:cubicBezTo>
                  <a:cubicBezTo>
                    <a:pt x="2576" y="8236"/>
                    <a:pt x="2505" y="7679"/>
                    <a:pt x="2488" y="7102"/>
                  </a:cubicBezTo>
                  <a:close/>
                  <a:moveTo>
                    <a:pt x="11182" y="7102"/>
                  </a:moveTo>
                  <a:cubicBezTo>
                    <a:pt x="11156" y="7996"/>
                    <a:pt x="11001" y="8842"/>
                    <a:pt x="10743" y="9603"/>
                  </a:cubicBezTo>
                  <a:cubicBezTo>
                    <a:pt x="10302" y="9460"/>
                    <a:pt x="9825" y="9342"/>
                    <a:pt x="9324" y="9251"/>
                  </a:cubicBezTo>
                  <a:cubicBezTo>
                    <a:pt x="9420" y="8570"/>
                    <a:pt x="9475" y="7847"/>
                    <a:pt x="9486" y="7102"/>
                  </a:cubicBezTo>
                  <a:close/>
                  <a:moveTo>
                    <a:pt x="1956" y="7102"/>
                  </a:moveTo>
                  <a:cubicBezTo>
                    <a:pt x="1974" y="7737"/>
                    <a:pt x="2053" y="8357"/>
                    <a:pt x="2189" y="8949"/>
                  </a:cubicBezTo>
                  <a:cubicBezTo>
                    <a:pt x="1913" y="9140"/>
                    <a:pt x="1733" y="9459"/>
                    <a:pt x="1733" y="9818"/>
                  </a:cubicBezTo>
                  <a:cubicBezTo>
                    <a:pt x="1733" y="9909"/>
                    <a:pt x="1744" y="9996"/>
                    <a:pt x="1765" y="10080"/>
                  </a:cubicBezTo>
                  <a:cubicBezTo>
                    <a:pt x="1680" y="10124"/>
                    <a:pt x="1597" y="10170"/>
                    <a:pt x="1517" y="10216"/>
                  </a:cubicBezTo>
                  <a:cubicBezTo>
                    <a:pt x="939" y="9308"/>
                    <a:pt x="586" y="8243"/>
                    <a:pt x="538" y="7102"/>
                  </a:cubicBezTo>
                  <a:close/>
                  <a:moveTo>
                    <a:pt x="13131" y="7102"/>
                  </a:moveTo>
                  <a:cubicBezTo>
                    <a:pt x="13084" y="8243"/>
                    <a:pt x="12731" y="9308"/>
                    <a:pt x="12152" y="10216"/>
                  </a:cubicBezTo>
                  <a:cubicBezTo>
                    <a:pt x="11879" y="10057"/>
                    <a:pt x="11574" y="9912"/>
                    <a:pt x="11244" y="9782"/>
                  </a:cubicBezTo>
                  <a:cubicBezTo>
                    <a:pt x="11527" y="8952"/>
                    <a:pt x="11688" y="8043"/>
                    <a:pt x="11714" y="7102"/>
                  </a:cubicBezTo>
                  <a:close/>
                  <a:moveTo>
                    <a:pt x="2792" y="9291"/>
                  </a:moveTo>
                  <a:cubicBezTo>
                    <a:pt x="3084" y="9291"/>
                    <a:pt x="3321" y="9528"/>
                    <a:pt x="3321" y="9819"/>
                  </a:cubicBezTo>
                  <a:cubicBezTo>
                    <a:pt x="3321" y="10110"/>
                    <a:pt x="3084" y="10347"/>
                    <a:pt x="2792" y="10347"/>
                  </a:cubicBezTo>
                  <a:cubicBezTo>
                    <a:pt x="2502" y="10347"/>
                    <a:pt x="2264" y="10110"/>
                    <a:pt x="2264" y="9819"/>
                  </a:cubicBezTo>
                  <a:cubicBezTo>
                    <a:pt x="2264" y="9528"/>
                    <a:pt x="2502" y="9291"/>
                    <a:pt x="2792" y="9291"/>
                  </a:cubicBezTo>
                  <a:close/>
                  <a:moveTo>
                    <a:pt x="2022" y="10545"/>
                  </a:moveTo>
                  <a:cubicBezTo>
                    <a:pt x="2215" y="10751"/>
                    <a:pt x="2489" y="10879"/>
                    <a:pt x="2792" y="10879"/>
                  </a:cubicBezTo>
                  <a:cubicBezTo>
                    <a:pt x="2826" y="10879"/>
                    <a:pt x="2859" y="10877"/>
                    <a:pt x="2892" y="10874"/>
                  </a:cubicBezTo>
                  <a:cubicBezTo>
                    <a:pt x="3031" y="11140"/>
                    <a:pt x="3185" y="11393"/>
                    <a:pt x="3353" y="11633"/>
                  </a:cubicBezTo>
                  <a:cubicBezTo>
                    <a:pt x="3589" y="11969"/>
                    <a:pt x="3847" y="12266"/>
                    <a:pt x="4120" y="12523"/>
                  </a:cubicBezTo>
                  <a:cubicBezTo>
                    <a:pt x="3214" y="12088"/>
                    <a:pt x="2428" y="11444"/>
                    <a:pt x="1823" y="10653"/>
                  </a:cubicBezTo>
                  <a:cubicBezTo>
                    <a:pt x="1888" y="10616"/>
                    <a:pt x="1954" y="10580"/>
                    <a:pt x="2022" y="10545"/>
                  </a:cubicBezTo>
                  <a:close/>
                  <a:moveTo>
                    <a:pt x="11057" y="10278"/>
                  </a:moveTo>
                  <a:cubicBezTo>
                    <a:pt x="11343" y="10391"/>
                    <a:pt x="11607" y="10517"/>
                    <a:pt x="11846" y="10652"/>
                  </a:cubicBezTo>
                  <a:cubicBezTo>
                    <a:pt x="11242" y="11444"/>
                    <a:pt x="10456" y="12088"/>
                    <a:pt x="9550" y="12523"/>
                  </a:cubicBezTo>
                  <a:cubicBezTo>
                    <a:pt x="9823" y="12266"/>
                    <a:pt x="10081" y="11969"/>
                    <a:pt x="10317" y="11633"/>
                  </a:cubicBezTo>
                  <a:cubicBezTo>
                    <a:pt x="10607" y="11221"/>
                    <a:pt x="10854" y="10766"/>
                    <a:pt x="11057" y="10278"/>
                  </a:cubicBezTo>
                  <a:close/>
                  <a:moveTo>
                    <a:pt x="4429" y="9774"/>
                  </a:moveTo>
                  <a:cubicBezTo>
                    <a:pt x="4546" y="10430"/>
                    <a:pt x="4703" y="11037"/>
                    <a:pt x="4897" y="11571"/>
                  </a:cubicBezTo>
                  <a:cubicBezTo>
                    <a:pt x="5086" y="12092"/>
                    <a:pt x="5305" y="12523"/>
                    <a:pt x="5545" y="12855"/>
                  </a:cubicBezTo>
                  <a:cubicBezTo>
                    <a:pt x="4683" y="12467"/>
                    <a:pt x="3936" y="11700"/>
                    <a:pt x="3396" y="10690"/>
                  </a:cubicBezTo>
                  <a:cubicBezTo>
                    <a:pt x="3652" y="10511"/>
                    <a:pt x="3826" y="10224"/>
                    <a:pt x="3850" y="9895"/>
                  </a:cubicBezTo>
                  <a:cubicBezTo>
                    <a:pt x="4038" y="9851"/>
                    <a:pt x="4232" y="9810"/>
                    <a:pt x="4429" y="9774"/>
                  </a:cubicBezTo>
                  <a:close/>
                  <a:moveTo>
                    <a:pt x="7100" y="9566"/>
                  </a:moveTo>
                  <a:cubicBezTo>
                    <a:pt x="7654" y="9576"/>
                    <a:pt x="8196" y="9618"/>
                    <a:pt x="8713" y="9690"/>
                  </a:cubicBezTo>
                  <a:cubicBezTo>
                    <a:pt x="8639" y="10104"/>
                    <a:pt x="8550" y="10497"/>
                    <a:pt x="8444" y="10861"/>
                  </a:cubicBezTo>
                  <a:cubicBezTo>
                    <a:pt x="8403" y="11001"/>
                    <a:pt x="8484" y="11149"/>
                    <a:pt x="8626" y="11190"/>
                  </a:cubicBezTo>
                  <a:cubicBezTo>
                    <a:pt x="8650" y="11197"/>
                    <a:pt x="8675" y="11200"/>
                    <a:pt x="8699" y="11200"/>
                  </a:cubicBezTo>
                  <a:cubicBezTo>
                    <a:pt x="8815" y="11200"/>
                    <a:pt x="8922" y="11125"/>
                    <a:pt x="8955" y="11008"/>
                  </a:cubicBezTo>
                  <a:cubicBezTo>
                    <a:pt x="9068" y="10621"/>
                    <a:pt x="9163" y="10207"/>
                    <a:pt x="9240" y="9774"/>
                  </a:cubicBezTo>
                  <a:cubicBezTo>
                    <a:pt x="9705" y="9858"/>
                    <a:pt x="10147" y="9968"/>
                    <a:pt x="10555" y="10100"/>
                  </a:cubicBezTo>
                  <a:cubicBezTo>
                    <a:pt x="10010" y="11400"/>
                    <a:pt x="9149" y="12392"/>
                    <a:pt x="8127" y="12854"/>
                  </a:cubicBezTo>
                  <a:cubicBezTo>
                    <a:pt x="8213" y="12734"/>
                    <a:pt x="8299" y="12599"/>
                    <a:pt x="8384" y="12445"/>
                  </a:cubicBezTo>
                  <a:cubicBezTo>
                    <a:pt x="8454" y="12316"/>
                    <a:pt x="8407" y="12154"/>
                    <a:pt x="8278" y="12083"/>
                  </a:cubicBezTo>
                  <a:cubicBezTo>
                    <a:pt x="8238" y="12061"/>
                    <a:pt x="8194" y="12051"/>
                    <a:pt x="8151" y="12051"/>
                  </a:cubicBezTo>
                  <a:cubicBezTo>
                    <a:pt x="8057" y="12051"/>
                    <a:pt x="7965" y="12100"/>
                    <a:pt x="7918" y="12189"/>
                  </a:cubicBezTo>
                  <a:cubicBezTo>
                    <a:pt x="7760" y="12477"/>
                    <a:pt x="7467" y="12922"/>
                    <a:pt x="7100" y="13080"/>
                  </a:cubicBezTo>
                  <a:lnTo>
                    <a:pt x="7100" y="9566"/>
                  </a:lnTo>
                  <a:close/>
                  <a:moveTo>
                    <a:pt x="6569" y="9566"/>
                  </a:moveTo>
                  <a:lnTo>
                    <a:pt x="6569" y="13081"/>
                  </a:lnTo>
                  <a:cubicBezTo>
                    <a:pt x="6147" y="12903"/>
                    <a:pt x="5731" y="12308"/>
                    <a:pt x="5397" y="11389"/>
                  </a:cubicBezTo>
                  <a:cubicBezTo>
                    <a:pt x="5214" y="10885"/>
                    <a:pt x="5065" y="10312"/>
                    <a:pt x="4953" y="9690"/>
                  </a:cubicBezTo>
                  <a:cubicBezTo>
                    <a:pt x="5473" y="9619"/>
                    <a:pt x="6015" y="9576"/>
                    <a:pt x="6569" y="9566"/>
                  </a:cubicBezTo>
                  <a:close/>
                  <a:moveTo>
                    <a:pt x="6834" y="1"/>
                  </a:moveTo>
                  <a:cubicBezTo>
                    <a:pt x="3066" y="1"/>
                    <a:pt x="0" y="3066"/>
                    <a:pt x="0" y="6836"/>
                  </a:cubicBezTo>
                  <a:cubicBezTo>
                    <a:pt x="0" y="10604"/>
                    <a:pt x="3066" y="13670"/>
                    <a:pt x="6834" y="13670"/>
                  </a:cubicBezTo>
                  <a:cubicBezTo>
                    <a:pt x="10604" y="13670"/>
                    <a:pt x="13669" y="10604"/>
                    <a:pt x="13669" y="6836"/>
                  </a:cubicBezTo>
                  <a:cubicBezTo>
                    <a:pt x="13669" y="3066"/>
                    <a:pt x="10604"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45;p41">
              <a:extLst>
                <a:ext uri="{FF2B5EF4-FFF2-40B4-BE49-F238E27FC236}">
                  <a16:creationId xmlns:a16="http://schemas.microsoft.com/office/drawing/2014/main" id="{BFC484E7-6A04-7D11-8A34-0DF1781790FA}"/>
                </a:ext>
              </a:extLst>
            </p:cNvPr>
            <p:cNvSpPr/>
            <p:nvPr/>
          </p:nvSpPr>
          <p:spPr>
            <a:xfrm>
              <a:off x="1229487" y="4344579"/>
              <a:ext cx="21161" cy="31609"/>
            </a:xfrm>
            <a:custGeom>
              <a:avLst/>
              <a:gdLst/>
              <a:ahLst/>
              <a:cxnLst/>
              <a:rect l="l" t="t" r="r" b="b"/>
              <a:pathLst>
                <a:path w="638" h="953" extrusionOk="0">
                  <a:moveTo>
                    <a:pt x="282" y="1"/>
                  </a:moveTo>
                  <a:cubicBezTo>
                    <a:pt x="270" y="1"/>
                    <a:pt x="259" y="1"/>
                    <a:pt x="248" y="3"/>
                  </a:cubicBezTo>
                  <a:cubicBezTo>
                    <a:pt x="102" y="22"/>
                    <a:pt x="0" y="156"/>
                    <a:pt x="20" y="302"/>
                  </a:cubicBezTo>
                  <a:cubicBezTo>
                    <a:pt x="38" y="446"/>
                    <a:pt x="62" y="592"/>
                    <a:pt x="87" y="735"/>
                  </a:cubicBezTo>
                  <a:cubicBezTo>
                    <a:pt x="111" y="863"/>
                    <a:pt x="223" y="953"/>
                    <a:pt x="349" y="953"/>
                  </a:cubicBezTo>
                  <a:cubicBezTo>
                    <a:pt x="365" y="953"/>
                    <a:pt x="381" y="951"/>
                    <a:pt x="397" y="949"/>
                  </a:cubicBezTo>
                  <a:cubicBezTo>
                    <a:pt x="542" y="922"/>
                    <a:pt x="638" y="782"/>
                    <a:pt x="611" y="638"/>
                  </a:cubicBezTo>
                  <a:cubicBezTo>
                    <a:pt x="585" y="504"/>
                    <a:pt x="564" y="367"/>
                    <a:pt x="546" y="232"/>
                  </a:cubicBezTo>
                  <a:cubicBezTo>
                    <a:pt x="528" y="98"/>
                    <a:pt x="414"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46;p41">
              <a:extLst>
                <a:ext uri="{FF2B5EF4-FFF2-40B4-BE49-F238E27FC236}">
                  <a16:creationId xmlns:a16="http://schemas.microsoft.com/office/drawing/2014/main" id="{E9EE4644-CE96-0B5B-2E74-A97F9BD2BFCA}"/>
                </a:ext>
              </a:extLst>
            </p:cNvPr>
            <p:cNvSpPr/>
            <p:nvPr/>
          </p:nvSpPr>
          <p:spPr>
            <a:xfrm>
              <a:off x="1241560" y="4398277"/>
              <a:ext cx="24909" cy="30879"/>
            </a:xfrm>
            <a:custGeom>
              <a:avLst/>
              <a:gdLst/>
              <a:ahLst/>
              <a:cxnLst/>
              <a:rect l="l" t="t" r="r" b="b"/>
              <a:pathLst>
                <a:path w="751" h="931" extrusionOk="0">
                  <a:moveTo>
                    <a:pt x="299" y="0"/>
                  </a:moveTo>
                  <a:cubicBezTo>
                    <a:pt x="271" y="0"/>
                    <a:pt x="242" y="5"/>
                    <a:pt x="213" y="14"/>
                  </a:cubicBezTo>
                  <a:cubicBezTo>
                    <a:pt x="75" y="63"/>
                    <a:pt x="1" y="214"/>
                    <a:pt x="49" y="352"/>
                  </a:cubicBezTo>
                  <a:cubicBezTo>
                    <a:pt x="96" y="491"/>
                    <a:pt x="147" y="628"/>
                    <a:pt x="202" y="764"/>
                  </a:cubicBezTo>
                  <a:cubicBezTo>
                    <a:pt x="244" y="868"/>
                    <a:pt x="344" y="930"/>
                    <a:pt x="448" y="930"/>
                  </a:cubicBezTo>
                  <a:cubicBezTo>
                    <a:pt x="482" y="930"/>
                    <a:pt x="515" y="924"/>
                    <a:pt x="548" y="912"/>
                  </a:cubicBezTo>
                  <a:cubicBezTo>
                    <a:pt x="684" y="856"/>
                    <a:pt x="750" y="701"/>
                    <a:pt x="696" y="566"/>
                  </a:cubicBezTo>
                  <a:cubicBezTo>
                    <a:pt x="644" y="438"/>
                    <a:pt x="596" y="309"/>
                    <a:pt x="551" y="180"/>
                  </a:cubicBezTo>
                  <a:cubicBezTo>
                    <a:pt x="513" y="69"/>
                    <a:pt x="410"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47;p41">
              <a:extLst>
                <a:ext uri="{FF2B5EF4-FFF2-40B4-BE49-F238E27FC236}">
                  <a16:creationId xmlns:a16="http://schemas.microsoft.com/office/drawing/2014/main" id="{E017EFDA-588C-69C2-BB6E-D87F75AB0AE7}"/>
                </a:ext>
              </a:extLst>
            </p:cNvPr>
            <p:cNvSpPr/>
            <p:nvPr/>
          </p:nvSpPr>
          <p:spPr>
            <a:xfrm>
              <a:off x="1249454" y="4183418"/>
              <a:ext cx="26136" cy="30481"/>
            </a:xfrm>
            <a:custGeom>
              <a:avLst/>
              <a:gdLst/>
              <a:ahLst/>
              <a:cxnLst/>
              <a:rect l="l" t="t" r="r" b="b"/>
              <a:pathLst>
                <a:path w="788" h="919" extrusionOk="0">
                  <a:moveTo>
                    <a:pt x="484" y="1"/>
                  </a:moveTo>
                  <a:cubicBezTo>
                    <a:pt x="386" y="1"/>
                    <a:pt x="292" y="55"/>
                    <a:pt x="245" y="148"/>
                  </a:cubicBezTo>
                  <a:cubicBezTo>
                    <a:pt x="180" y="280"/>
                    <a:pt x="118" y="413"/>
                    <a:pt x="60" y="546"/>
                  </a:cubicBezTo>
                  <a:cubicBezTo>
                    <a:pt x="1" y="681"/>
                    <a:pt x="62" y="838"/>
                    <a:pt x="197" y="897"/>
                  </a:cubicBezTo>
                  <a:cubicBezTo>
                    <a:pt x="232" y="911"/>
                    <a:pt x="268" y="918"/>
                    <a:pt x="304" y="918"/>
                  </a:cubicBezTo>
                  <a:cubicBezTo>
                    <a:pt x="406" y="918"/>
                    <a:pt x="504" y="859"/>
                    <a:pt x="547" y="759"/>
                  </a:cubicBezTo>
                  <a:cubicBezTo>
                    <a:pt x="601" y="634"/>
                    <a:pt x="661" y="509"/>
                    <a:pt x="722" y="385"/>
                  </a:cubicBezTo>
                  <a:cubicBezTo>
                    <a:pt x="787" y="254"/>
                    <a:pt x="734" y="94"/>
                    <a:pt x="602" y="29"/>
                  </a:cubicBezTo>
                  <a:cubicBezTo>
                    <a:pt x="564" y="10"/>
                    <a:pt x="524"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8;p41">
              <a:extLst>
                <a:ext uri="{FF2B5EF4-FFF2-40B4-BE49-F238E27FC236}">
                  <a16:creationId xmlns:a16="http://schemas.microsoft.com/office/drawing/2014/main" id="{A576B3DF-AABA-7F12-CF95-04B32EE9F311}"/>
                </a:ext>
              </a:extLst>
            </p:cNvPr>
            <p:cNvSpPr/>
            <p:nvPr/>
          </p:nvSpPr>
          <p:spPr>
            <a:xfrm>
              <a:off x="1355690" y="4064878"/>
              <a:ext cx="32239" cy="24909"/>
            </a:xfrm>
            <a:custGeom>
              <a:avLst/>
              <a:gdLst/>
              <a:ahLst/>
              <a:cxnLst/>
              <a:rect l="l" t="t" r="r" b="b"/>
              <a:pathLst>
                <a:path w="972" h="751" extrusionOk="0">
                  <a:moveTo>
                    <a:pt x="667" y="1"/>
                  </a:moveTo>
                  <a:cubicBezTo>
                    <a:pt x="623" y="1"/>
                    <a:pt x="578" y="12"/>
                    <a:pt x="536" y="35"/>
                  </a:cubicBezTo>
                  <a:cubicBezTo>
                    <a:pt x="410" y="107"/>
                    <a:pt x="284" y="183"/>
                    <a:pt x="160" y="261"/>
                  </a:cubicBezTo>
                  <a:cubicBezTo>
                    <a:pt x="37" y="340"/>
                    <a:pt x="0" y="504"/>
                    <a:pt x="79" y="628"/>
                  </a:cubicBezTo>
                  <a:cubicBezTo>
                    <a:pt x="130" y="708"/>
                    <a:pt x="216" y="751"/>
                    <a:pt x="304" y="751"/>
                  </a:cubicBezTo>
                  <a:cubicBezTo>
                    <a:pt x="352" y="751"/>
                    <a:pt x="402" y="737"/>
                    <a:pt x="446" y="710"/>
                  </a:cubicBezTo>
                  <a:cubicBezTo>
                    <a:pt x="562" y="636"/>
                    <a:pt x="680" y="565"/>
                    <a:pt x="799" y="497"/>
                  </a:cubicBezTo>
                  <a:cubicBezTo>
                    <a:pt x="926" y="425"/>
                    <a:pt x="971" y="263"/>
                    <a:pt x="899" y="135"/>
                  </a:cubicBezTo>
                  <a:cubicBezTo>
                    <a:pt x="849" y="49"/>
                    <a:pt x="760"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9;p41">
              <a:extLst>
                <a:ext uri="{FF2B5EF4-FFF2-40B4-BE49-F238E27FC236}">
                  <a16:creationId xmlns:a16="http://schemas.microsoft.com/office/drawing/2014/main" id="{EEB647A0-4030-C2BD-3732-C6D497ABAA13}"/>
                </a:ext>
              </a:extLst>
            </p:cNvPr>
            <p:cNvSpPr/>
            <p:nvPr/>
          </p:nvSpPr>
          <p:spPr>
            <a:xfrm>
              <a:off x="1264446" y="4448360"/>
              <a:ext cx="27595" cy="29619"/>
            </a:xfrm>
            <a:custGeom>
              <a:avLst/>
              <a:gdLst/>
              <a:ahLst/>
              <a:cxnLst/>
              <a:rect l="l" t="t" r="r" b="b"/>
              <a:pathLst>
                <a:path w="832" h="893" extrusionOk="0">
                  <a:moveTo>
                    <a:pt x="304" y="0"/>
                  </a:moveTo>
                  <a:cubicBezTo>
                    <a:pt x="258" y="0"/>
                    <a:pt x="212" y="12"/>
                    <a:pt x="170" y="37"/>
                  </a:cubicBezTo>
                  <a:cubicBezTo>
                    <a:pt x="43" y="111"/>
                    <a:pt x="1" y="274"/>
                    <a:pt x="76" y="401"/>
                  </a:cubicBezTo>
                  <a:cubicBezTo>
                    <a:pt x="148" y="526"/>
                    <a:pt x="226" y="651"/>
                    <a:pt x="307" y="773"/>
                  </a:cubicBezTo>
                  <a:cubicBezTo>
                    <a:pt x="357" y="850"/>
                    <a:pt x="442" y="893"/>
                    <a:pt x="528" y="893"/>
                  </a:cubicBezTo>
                  <a:cubicBezTo>
                    <a:pt x="579" y="893"/>
                    <a:pt x="629" y="879"/>
                    <a:pt x="674" y="849"/>
                  </a:cubicBezTo>
                  <a:cubicBezTo>
                    <a:pt x="797" y="769"/>
                    <a:pt x="831" y="604"/>
                    <a:pt x="751" y="481"/>
                  </a:cubicBezTo>
                  <a:cubicBezTo>
                    <a:pt x="676" y="367"/>
                    <a:pt x="602" y="250"/>
                    <a:pt x="533" y="132"/>
                  </a:cubicBezTo>
                  <a:cubicBezTo>
                    <a:pt x="484" y="48"/>
                    <a:pt x="395"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0;p41">
              <a:extLst>
                <a:ext uri="{FF2B5EF4-FFF2-40B4-BE49-F238E27FC236}">
                  <a16:creationId xmlns:a16="http://schemas.microsoft.com/office/drawing/2014/main" id="{20C8BCE7-D8AE-08EA-C48F-C4BA4C3D472A}"/>
                </a:ext>
              </a:extLst>
            </p:cNvPr>
            <p:cNvSpPr/>
            <p:nvPr/>
          </p:nvSpPr>
          <p:spPr>
            <a:xfrm>
              <a:off x="1227531" y="4289488"/>
              <a:ext cx="18607" cy="31741"/>
            </a:xfrm>
            <a:custGeom>
              <a:avLst/>
              <a:gdLst/>
              <a:ahLst/>
              <a:cxnLst/>
              <a:rect l="l" t="t" r="r" b="b"/>
              <a:pathLst>
                <a:path w="561" h="957" extrusionOk="0">
                  <a:moveTo>
                    <a:pt x="285" y="0"/>
                  </a:moveTo>
                  <a:cubicBezTo>
                    <a:pt x="146" y="0"/>
                    <a:pt x="29" y="108"/>
                    <a:pt x="20" y="249"/>
                  </a:cubicBezTo>
                  <a:cubicBezTo>
                    <a:pt x="11" y="394"/>
                    <a:pt x="5" y="542"/>
                    <a:pt x="3" y="687"/>
                  </a:cubicBezTo>
                  <a:cubicBezTo>
                    <a:pt x="1" y="834"/>
                    <a:pt x="119" y="954"/>
                    <a:pt x="265" y="956"/>
                  </a:cubicBezTo>
                  <a:lnTo>
                    <a:pt x="269" y="956"/>
                  </a:lnTo>
                  <a:cubicBezTo>
                    <a:pt x="414" y="956"/>
                    <a:pt x="532" y="839"/>
                    <a:pt x="534" y="695"/>
                  </a:cubicBezTo>
                  <a:cubicBezTo>
                    <a:pt x="537" y="558"/>
                    <a:pt x="542" y="419"/>
                    <a:pt x="551" y="283"/>
                  </a:cubicBezTo>
                  <a:cubicBezTo>
                    <a:pt x="560" y="136"/>
                    <a:pt x="448" y="10"/>
                    <a:pt x="302" y="1"/>
                  </a:cubicBezTo>
                  <a:cubicBezTo>
                    <a:pt x="297" y="0"/>
                    <a:pt x="291"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51;p41">
              <a:extLst>
                <a:ext uri="{FF2B5EF4-FFF2-40B4-BE49-F238E27FC236}">
                  <a16:creationId xmlns:a16="http://schemas.microsoft.com/office/drawing/2014/main" id="{13EAAF16-5285-DEF2-C23A-8C2CB4577A50}"/>
                </a:ext>
              </a:extLst>
            </p:cNvPr>
            <p:cNvSpPr/>
            <p:nvPr/>
          </p:nvSpPr>
          <p:spPr>
            <a:xfrm>
              <a:off x="1232970" y="4235027"/>
              <a:ext cx="22753" cy="31410"/>
            </a:xfrm>
            <a:custGeom>
              <a:avLst/>
              <a:gdLst/>
              <a:ahLst/>
              <a:cxnLst/>
              <a:rect l="l" t="t" r="r" b="b"/>
              <a:pathLst>
                <a:path w="686" h="947" extrusionOk="0">
                  <a:moveTo>
                    <a:pt x="391" y="1"/>
                  </a:moveTo>
                  <a:cubicBezTo>
                    <a:pt x="274" y="1"/>
                    <a:pt x="166" y="79"/>
                    <a:pt x="134" y="198"/>
                  </a:cubicBezTo>
                  <a:cubicBezTo>
                    <a:pt x="96" y="340"/>
                    <a:pt x="61" y="482"/>
                    <a:pt x="32" y="624"/>
                  </a:cubicBezTo>
                  <a:cubicBezTo>
                    <a:pt x="1" y="768"/>
                    <a:pt x="92" y="909"/>
                    <a:pt x="235" y="940"/>
                  </a:cubicBezTo>
                  <a:cubicBezTo>
                    <a:pt x="254" y="944"/>
                    <a:pt x="273" y="946"/>
                    <a:pt x="291" y="946"/>
                  </a:cubicBezTo>
                  <a:cubicBezTo>
                    <a:pt x="414" y="946"/>
                    <a:pt x="524" y="861"/>
                    <a:pt x="551" y="736"/>
                  </a:cubicBezTo>
                  <a:cubicBezTo>
                    <a:pt x="580" y="602"/>
                    <a:pt x="612" y="468"/>
                    <a:pt x="648" y="336"/>
                  </a:cubicBezTo>
                  <a:cubicBezTo>
                    <a:pt x="686" y="194"/>
                    <a:pt x="601" y="48"/>
                    <a:pt x="460" y="10"/>
                  </a:cubicBezTo>
                  <a:cubicBezTo>
                    <a:pt x="437" y="4"/>
                    <a:pt x="414"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2;p41">
              <a:extLst>
                <a:ext uri="{FF2B5EF4-FFF2-40B4-BE49-F238E27FC236}">
                  <a16:creationId xmlns:a16="http://schemas.microsoft.com/office/drawing/2014/main" id="{0F469AA0-47A2-55DE-1B5B-5A17AA2329C4}"/>
                </a:ext>
              </a:extLst>
            </p:cNvPr>
            <p:cNvSpPr/>
            <p:nvPr/>
          </p:nvSpPr>
          <p:spPr>
            <a:xfrm>
              <a:off x="1436817" y="4577813"/>
              <a:ext cx="33134" cy="20796"/>
            </a:xfrm>
            <a:custGeom>
              <a:avLst/>
              <a:gdLst/>
              <a:ahLst/>
              <a:cxnLst/>
              <a:rect l="l" t="t" r="r" b="b"/>
              <a:pathLst>
                <a:path w="999" h="627" extrusionOk="0">
                  <a:moveTo>
                    <a:pt x="293" y="1"/>
                  </a:moveTo>
                  <a:cubicBezTo>
                    <a:pt x="175" y="1"/>
                    <a:pt x="67" y="82"/>
                    <a:pt x="37" y="201"/>
                  </a:cubicBezTo>
                  <a:cubicBezTo>
                    <a:pt x="1" y="344"/>
                    <a:pt x="87" y="489"/>
                    <a:pt x="229" y="525"/>
                  </a:cubicBezTo>
                  <a:cubicBezTo>
                    <a:pt x="371" y="561"/>
                    <a:pt x="514" y="592"/>
                    <a:pt x="657" y="621"/>
                  </a:cubicBezTo>
                  <a:cubicBezTo>
                    <a:pt x="674" y="624"/>
                    <a:pt x="692" y="626"/>
                    <a:pt x="709" y="626"/>
                  </a:cubicBezTo>
                  <a:cubicBezTo>
                    <a:pt x="834" y="626"/>
                    <a:pt x="944" y="539"/>
                    <a:pt x="970" y="413"/>
                  </a:cubicBezTo>
                  <a:cubicBezTo>
                    <a:pt x="999" y="269"/>
                    <a:pt x="905" y="128"/>
                    <a:pt x="761" y="100"/>
                  </a:cubicBezTo>
                  <a:cubicBezTo>
                    <a:pt x="627" y="73"/>
                    <a:pt x="492" y="42"/>
                    <a:pt x="359" y="9"/>
                  </a:cubicBezTo>
                  <a:cubicBezTo>
                    <a:pt x="337" y="3"/>
                    <a:pt x="315"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3;p41">
              <a:extLst>
                <a:ext uri="{FF2B5EF4-FFF2-40B4-BE49-F238E27FC236}">
                  <a16:creationId xmlns:a16="http://schemas.microsoft.com/office/drawing/2014/main" id="{50164E79-FF79-0B42-19DD-CEBF4ACA9CA0}"/>
                </a:ext>
              </a:extLst>
            </p:cNvPr>
            <p:cNvSpPr/>
            <p:nvPr/>
          </p:nvSpPr>
          <p:spPr>
            <a:xfrm>
              <a:off x="1276453" y="4136719"/>
              <a:ext cx="28391" cy="29055"/>
            </a:xfrm>
            <a:custGeom>
              <a:avLst/>
              <a:gdLst/>
              <a:ahLst/>
              <a:cxnLst/>
              <a:rect l="l" t="t" r="r" b="b"/>
              <a:pathLst>
                <a:path w="856" h="876" extrusionOk="0">
                  <a:moveTo>
                    <a:pt x="555" y="1"/>
                  </a:moveTo>
                  <a:cubicBezTo>
                    <a:pt x="476" y="1"/>
                    <a:pt x="398" y="36"/>
                    <a:pt x="345" y="103"/>
                  </a:cubicBezTo>
                  <a:cubicBezTo>
                    <a:pt x="256" y="218"/>
                    <a:pt x="168" y="337"/>
                    <a:pt x="84" y="456"/>
                  </a:cubicBezTo>
                  <a:cubicBezTo>
                    <a:pt x="1" y="578"/>
                    <a:pt x="30" y="743"/>
                    <a:pt x="151" y="827"/>
                  </a:cubicBezTo>
                  <a:cubicBezTo>
                    <a:pt x="197" y="859"/>
                    <a:pt x="249" y="875"/>
                    <a:pt x="303" y="875"/>
                  </a:cubicBezTo>
                  <a:cubicBezTo>
                    <a:pt x="386" y="875"/>
                    <a:pt x="469" y="835"/>
                    <a:pt x="521" y="761"/>
                  </a:cubicBezTo>
                  <a:cubicBezTo>
                    <a:pt x="599" y="650"/>
                    <a:pt x="681" y="538"/>
                    <a:pt x="765" y="430"/>
                  </a:cubicBezTo>
                  <a:cubicBezTo>
                    <a:pt x="855" y="314"/>
                    <a:pt x="834" y="146"/>
                    <a:pt x="718" y="56"/>
                  </a:cubicBezTo>
                  <a:cubicBezTo>
                    <a:pt x="669" y="19"/>
                    <a:pt x="612" y="1"/>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4;p41">
              <a:extLst>
                <a:ext uri="{FF2B5EF4-FFF2-40B4-BE49-F238E27FC236}">
                  <a16:creationId xmlns:a16="http://schemas.microsoft.com/office/drawing/2014/main" id="{EDC8B581-EEFD-7308-E171-214039CFCC7B}"/>
                </a:ext>
              </a:extLst>
            </p:cNvPr>
            <p:cNvSpPr/>
            <p:nvPr/>
          </p:nvSpPr>
          <p:spPr>
            <a:xfrm>
              <a:off x="1404943" y="4042556"/>
              <a:ext cx="33201" cy="22421"/>
            </a:xfrm>
            <a:custGeom>
              <a:avLst/>
              <a:gdLst/>
              <a:ahLst/>
              <a:cxnLst/>
              <a:rect l="l" t="t" r="r" b="b"/>
              <a:pathLst>
                <a:path w="1001" h="676" extrusionOk="0">
                  <a:moveTo>
                    <a:pt x="702" y="0"/>
                  </a:moveTo>
                  <a:cubicBezTo>
                    <a:pt x="675" y="0"/>
                    <a:pt x="647" y="5"/>
                    <a:pt x="619" y="14"/>
                  </a:cubicBezTo>
                  <a:cubicBezTo>
                    <a:pt x="481" y="59"/>
                    <a:pt x="342" y="108"/>
                    <a:pt x="206" y="162"/>
                  </a:cubicBezTo>
                  <a:cubicBezTo>
                    <a:pt x="70" y="214"/>
                    <a:pt x="1" y="368"/>
                    <a:pt x="54" y="505"/>
                  </a:cubicBezTo>
                  <a:cubicBezTo>
                    <a:pt x="94" y="611"/>
                    <a:pt x="195" y="675"/>
                    <a:pt x="302" y="675"/>
                  </a:cubicBezTo>
                  <a:cubicBezTo>
                    <a:pt x="334" y="675"/>
                    <a:pt x="366" y="669"/>
                    <a:pt x="397" y="658"/>
                  </a:cubicBezTo>
                  <a:cubicBezTo>
                    <a:pt x="526" y="608"/>
                    <a:pt x="656" y="562"/>
                    <a:pt x="785" y="519"/>
                  </a:cubicBezTo>
                  <a:cubicBezTo>
                    <a:pt x="925" y="473"/>
                    <a:pt x="1001" y="323"/>
                    <a:pt x="955" y="183"/>
                  </a:cubicBezTo>
                  <a:cubicBezTo>
                    <a:pt x="918" y="71"/>
                    <a:pt x="814" y="0"/>
                    <a:pt x="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5;p41">
              <a:extLst>
                <a:ext uri="{FF2B5EF4-FFF2-40B4-BE49-F238E27FC236}">
                  <a16:creationId xmlns:a16="http://schemas.microsoft.com/office/drawing/2014/main" id="{7C99C542-1399-C06A-6E67-A7D5038B73E8}"/>
                </a:ext>
              </a:extLst>
            </p:cNvPr>
            <p:cNvSpPr/>
            <p:nvPr/>
          </p:nvSpPr>
          <p:spPr>
            <a:xfrm>
              <a:off x="1297149" y="4492938"/>
              <a:ext cx="29221" cy="27960"/>
            </a:xfrm>
            <a:custGeom>
              <a:avLst/>
              <a:gdLst/>
              <a:ahLst/>
              <a:cxnLst/>
              <a:rect l="l" t="t" r="r" b="b"/>
              <a:pathLst>
                <a:path w="881" h="843" extrusionOk="0">
                  <a:moveTo>
                    <a:pt x="296" y="0"/>
                  </a:moveTo>
                  <a:cubicBezTo>
                    <a:pt x="233" y="0"/>
                    <a:pt x="170" y="22"/>
                    <a:pt x="119" y="67"/>
                  </a:cubicBezTo>
                  <a:cubicBezTo>
                    <a:pt x="10" y="166"/>
                    <a:pt x="0" y="333"/>
                    <a:pt x="98" y="443"/>
                  </a:cubicBezTo>
                  <a:cubicBezTo>
                    <a:pt x="195" y="552"/>
                    <a:pt x="296" y="660"/>
                    <a:pt x="399" y="763"/>
                  </a:cubicBezTo>
                  <a:cubicBezTo>
                    <a:pt x="450" y="816"/>
                    <a:pt x="519" y="842"/>
                    <a:pt x="588" y="842"/>
                  </a:cubicBezTo>
                  <a:cubicBezTo>
                    <a:pt x="655" y="842"/>
                    <a:pt x="722" y="817"/>
                    <a:pt x="774" y="765"/>
                  </a:cubicBezTo>
                  <a:cubicBezTo>
                    <a:pt x="878" y="663"/>
                    <a:pt x="880" y="494"/>
                    <a:pt x="776" y="389"/>
                  </a:cubicBezTo>
                  <a:cubicBezTo>
                    <a:pt x="681" y="293"/>
                    <a:pt x="586" y="191"/>
                    <a:pt x="495" y="90"/>
                  </a:cubicBezTo>
                  <a:cubicBezTo>
                    <a:pt x="442" y="30"/>
                    <a:pt x="369"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6;p41">
              <a:extLst>
                <a:ext uri="{FF2B5EF4-FFF2-40B4-BE49-F238E27FC236}">
                  <a16:creationId xmlns:a16="http://schemas.microsoft.com/office/drawing/2014/main" id="{08A1F8A5-AB85-DC70-D662-83B664EAECB1}"/>
                </a:ext>
              </a:extLst>
            </p:cNvPr>
            <p:cNvSpPr/>
            <p:nvPr/>
          </p:nvSpPr>
          <p:spPr>
            <a:xfrm>
              <a:off x="1329885" y="4515856"/>
              <a:ext cx="87695" cy="70315"/>
            </a:xfrm>
            <a:custGeom>
              <a:avLst/>
              <a:gdLst/>
              <a:ahLst/>
              <a:cxnLst/>
              <a:rect l="l" t="t" r="r" b="b"/>
              <a:pathLst>
                <a:path w="2644" h="2120" extrusionOk="0">
                  <a:moveTo>
                    <a:pt x="1061" y="531"/>
                  </a:moveTo>
                  <a:cubicBezTo>
                    <a:pt x="1352" y="531"/>
                    <a:pt x="1589" y="768"/>
                    <a:pt x="1589" y="1060"/>
                  </a:cubicBezTo>
                  <a:cubicBezTo>
                    <a:pt x="1589" y="1350"/>
                    <a:pt x="1352" y="1588"/>
                    <a:pt x="1061" y="1588"/>
                  </a:cubicBezTo>
                  <a:cubicBezTo>
                    <a:pt x="770" y="1588"/>
                    <a:pt x="533" y="1350"/>
                    <a:pt x="533" y="1060"/>
                  </a:cubicBezTo>
                  <a:cubicBezTo>
                    <a:pt x="533" y="768"/>
                    <a:pt x="770" y="531"/>
                    <a:pt x="1061" y="531"/>
                  </a:cubicBezTo>
                  <a:close/>
                  <a:moveTo>
                    <a:pt x="1061" y="0"/>
                  </a:moveTo>
                  <a:cubicBezTo>
                    <a:pt x="476" y="0"/>
                    <a:pt x="1" y="476"/>
                    <a:pt x="1" y="1060"/>
                  </a:cubicBezTo>
                  <a:cubicBezTo>
                    <a:pt x="1" y="1644"/>
                    <a:pt x="476" y="2120"/>
                    <a:pt x="1061" y="2120"/>
                  </a:cubicBezTo>
                  <a:cubicBezTo>
                    <a:pt x="1359" y="2120"/>
                    <a:pt x="1628" y="1996"/>
                    <a:pt x="1821" y="1797"/>
                  </a:cubicBezTo>
                  <a:cubicBezTo>
                    <a:pt x="1826" y="1800"/>
                    <a:pt x="1833" y="1804"/>
                    <a:pt x="1839" y="1807"/>
                  </a:cubicBezTo>
                  <a:cubicBezTo>
                    <a:pt x="1970" y="1870"/>
                    <a:pt x="2105" y="1931"/>
                    <a:pt x="2239" y="1987"/>
                  </a:cubicBezTo>
                  <a:cubicBezTo>
                    <a:pt x="2273" y="2001"/>
                    <a:pt x="2308" y="2008"/>
                    <a:pt x="2342" y="2008"/>
                  </a:cubicBezTo>
                  <a:cubicBezTo>
                    <a:pt x="2446" y="2008"/>
                    <a:pt x="2544" y="1947"/>
                    <a:pt x="2587" y="1844"/>
                  </a:cubicBezTo>
                  <a:cubicBezTo>
                    <a:pt x="2644" y="1709"/>
                    <a:pt x="2580" y="1553"/>
                    <a:pt x="2445" y="1496"/>
                  </a:cubicBezTo>
                  <a:cubicBezTo>
                    <a:pt x="2323" y="1446"/>
                    <a:pt x="2203" y="1392"/>
                    <a:pt x="2084" y="1335"/>
                  </a:cubicBezTo>
                  <a:cubicBezTo>
                    <a:pt x="2108" y="1247"/>
                    <a:pt x="2121" y="1154"/>
                    <a:pt x="2121" y="1060"/>
                  </a:cubicBezTo>
                  <a:cubicBezTo>
                    <a:pt x="2121" y="476"/>
                    <a:pt x="1645" y="0"/>
                    <a:pt x="1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7;p41">
              <a:extLst>
                <a:ext uri="{FF2B5EF4-FFF2-40B4-BE49-F238E27FC236}">
                  <a16:creationId xmlns:a16="http://schemas.microsoft.com/office/drawing/2014/main" id="{B794DBA3-8947-D8E7-99C9-18DF0B241539}"/>
                </a:ext>
              </a:extLst>
            </p:cNvPr>
            <p:cNvSpPr/>
            <p:nvPr/>
          </p:nvSpPr>
          <p:spPr>
            <a:xfrm>
              <a:off x="1312638" y="4096685"/>
              <a:ext cx="30017" cy="27164"/>
            </a:xfrm>
            <a:custGeom>
              <a:avLst/>
              <a:gdLst/>
              <a:ahLst/>
              <a:cxnLst/>
              <a:rect l="l" t="t" r="r" b="b"/>
              <a:pathLst>
                <a:path w="905" h="819" extrusionOk="0">
                  <a:moveTo>
                    <a:pt x="607" y="1"/>
                  </a:moveTo>
                  <a:cubicBezTo>
                    <a:pt x="546" y="1"/>
                    <a:pt x="484" y="22"/>
                    <a:pt x="434" y="65"/>
                  </a:cubicBezTo>
                  <a:cubicBezTo>
                    <a:pt x="324" y="160"/>
                    <a:pt x="215" y="260"/>
                    <a:pt x="110" y="361"/>
                  </a:cubicBezTo>
                  <a:cubicBezTo>
                    <a:pt x="3" y="462"/>
                    <a:pt x="0" y="631"/>
                    <a:pt x="102" y="736"/>
                  </a:cubicBezTo>
                  <a:cubicBezTo>
                    <a:pt x="153" y="791"/>
                    <a:pt x="223" y="818"/>
                    <a:pt x="294" y="818"/>
                  </a:cubicBezTo>
                  <a:cubicBezTo>
                    <a:pt x="360" y="818"/>
                    <a:pt x="426" y="794"/>
                    <a:pt x="478" y="745"/>
                  </a:cubicBezTo>
                  <a:cubicBezTo>
                    <a:pt x="576" y="650"/>
                    <a:pt x="679" y="557"/>
                    <a:pt x="782" y="467"/>
                  </a:cubicBezTo>
                  <a:cubicBezTo>
                    <a:pt x="893" y="371"/>
                    <a:pt x="905" y="203"/>
                    <a:pt x="808" y="93"/>
                  </a:cubicBezTo>
                  <a:cubicBezTo>
                    <a:pt x="756" y="32"/>
                    <a:pt x="682"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8;p41">
              <a:extLst>
                <a:ext uri="{FF2B5EF4-FFF2-40B4-BE49-F238E27FC236}">
                  <a16:creationId xmlns:a16="http://schemas.microsoft.com/office/drawing/2014/main" id="{CF7F9B89-A4EB-F0E0-F167-E3691A2A3467}"/>
                </a:ext>
              </a:extLst>
            </p:cNvPr>
            <p:cNvSpPr/>
            <p:nvPr/>
          </p:nvSpPr>
          <p:spPr>
            <a:xfrm>
              <a:off x="1458642" y="4001992"/>
              <a:ext cx="370514" cy="602023"/>
            </a:xfrm>
            <a:custGeom>
              <a:avLst/>
              <a:gdLst/>
              <a:ahLst/>
              <a:cxnLst/>
              <a:rect l="l" t="t" r="r" b="b"/>
              <a:pathLst>
                <a:path w="11171" h="18151" extrusionOk="0">
                  <a:moveTo>
                    <a:pt x="1705" y="533"/>
                  </a:moveTo>
                  <a:cubicBezTo>
                    <a:pt x="1997" y="533"/>
                    <a:pt x="2234" y="769"/>
                    <a:pt x="2234" y="1060"/>
                  </a:cubicBezTo>
                  <a:cubicBezTo>
                    <a:pt x="2234" y="1352"/>
                    <a:pt x="1997" y="1588"/>
                    <a:pt x="1705" y="1588"/>
                  </a:cubicBezTo>
                  <a:cubicBezTo>
                    <a:pt x="1415" y="1588"/>
                    <a:pt x="1178" y="1352"/>
                    <a:pt x="1178" y="1060"/>
                  </a:cubicBezTo>
                  <a:cubicBezTo>
                    <a:pt x="1178" y="769"/>
                    <a:pt x="1415" y="533"/>
                    <a:pt x="1705" y="533"/>
                  </a:cubicBezTo>
                  <a:close/>
                  <a:moveTo>
                    <a:pt x="10111" y="8950"/>
                  </a:moveTo>
                  <a:cubicBezTo>
                    <a:pt x="10403" y="8950"/>
                    <a:pt x="10640" y="9187"/>
                    <a:pt x="10640" y="9479"/>
                  </a:cubicBezTo>
                  <a:cubicBezTo>
                    <a:pt x="10640" y="9769"/>
                    <a:pt x="10403" y="10006"/>
                    <a:pt x="10111" y="10006"/>
                  </a:cubicBezTo>
                  <a:cubicBezTo>
                    <a:pt x="9821" y="10006"/>
                    <a:pt x="9584" y="9769"/>
                    <a:pt x="9584" y="9479"/>
                  </a:cubicBezTo>
                  <a:cubicBezTo>
                    <a:pt x="9584" y="9187"/>
                    <a:pt x="9821" y="8950"/>
                    <a:pt x="10111" y="8950"/>
                  </a:cubicBezTo>
                  <a:close/>
                  <a:moveTo>
                    <a:pt x="1705" y="1"/>
                  </a:moveTo>
                  <a:cubicBezTo>
                    <a:pt x="1187" y="1"/>
                    <a:pt x="755" y="376"/>
                    <a:pt x="663" y="868"/>
                  </a:cubicBezTo>
                  <a:cubicBezTo>
                    <a:pt x="523" y="886"/>
                    <a:pt x="381" y="906"/>
                    <a:pt x="241" y="930"/>
                  </a:cubicBezTo>
                  <a:cubicBezTo>
                    <a:pt x="97" y="955"/>
                    <a:pt x="0" y="1092"/>
                    <a:pt x="25" y="1236"/>
                  </a:cubicBezTo>
                  <a:cubicBezTo>
                    <a:pt x="46" y="1366"/>
                    <a:pt x="159" y="1458"/>
                    <a:pt x="286" y="1458"/>
                  </a:cubicBezTo>
                  <a:cubicBezTo>
                    <a:pt x="301" y="1458"/>
                    <a:pt x="316" y="1457"/>
                    <a:pt x="331" y="1454"/>
                  </a:cubicBezTo>
                  <a:cubicBezTo>
                    <a:pt x="454" y="1433"/>
                    <a:pt x="578" y="1416"/>
                    <a:pt x="702" y="1400"/>
                  </a:cubicBezTo>
                  <a:cubicBezTo>
                    <a:pt x="844" y="1818"/>
                    <a:pt x="1240" y="2120"/>
                    <a:pt x="1705" y="2120"/>
                  </a:cubicBezTo>
                  <a:cubicBezTo>
                    <a:pt x="2172" y="2120"/>
                    <a:pt x="2568" y="1818"/>
                    <a:pt x="2710" y="1400"/>
                  </a:cubicBezTo>
                  <a:cubicBezTo>
                    <a:pt x="4503" y="1620"/>
                    <a:pt x="6164" y="2424"/>
                    <a:pt x="7461" y="3723"/>
                  </a:cubicBezTo>
                  <a:cubicBezTo>
                    <a:pt x="8759" y="5020"/>
                    <a:pt x="9563" y="6678"/>
                    <a:pt x="9784" y="8470"/>
                  </a:cubicBezTo>
                  <a:cubicBezTo>
                    <a:pt x="9360" y="8609"/>
                    <a:pt x="9052" y="9008"/>
                    <a:pt x="9052" y="9479"/>
                  </a:cubicBezTo>
                  <a:cubicBezTo>
                    <a:pt x="9052" y="9948"/>
                    <a:pt x="9359" y="10347"/>
                    <a:pt x="9784" y="10486"/>
                  </a:cubicBezTo>
                  <a:cubicBezTo>
                    <a:pt x="9563" y="12279"/>
                    <a:pt x="8759" y="13937"/>
                    <a:pt x="7461" y="15235"/>
                  </a:cubicBezTo>
                  <a:cubicBezTo>
                    <a:pt x="5924" y="16772"/>
                    <a:pt x="3880" y="17619"/>
                    <a:pt x="1705" y="17619"/>
                  </a:cubicBezTo>
                  <a:cubicBezTo>
                    <a:pt x="1569" y="17619"/>
                    <a:pt x="1430" y="17615"/>
                    <a:pt x="1294" y="17608"/>
                  </a:cubicBezTo>
                  <a:cubicBezTo>
                    <a:pt x="1289" y="17608"/>
                    <a:pt x="1285" y="17608"/>
                    <a:pt x="1280" y="17608"/>
                  </a:cubicBezTo>
                  <a:cubicBezTo>
                    <a:pt x="1139" y="17608"/>
                    <a:pt x="1022" y="17719"/>
                    <a:pt x="1015" y="17860"/>
                  </a:cubicBezTo>
                  <a:cubicBezTo>
                    <a:pt x="1008" y="18007"/>
                    <a:pt x="1121" y="18132"/>
                    <a:pt x="1267" y="18139"/>
                  </a:cubicBezTo>
                  <a:cubicBezTo>
                    <a:pt x="1413" y="18146"/>
                    <a:pt x="1560" y="18151"/>
                    <a:pt x="1705" y="18151"/>
                  </a:cubicBezTo>
                  <a:cubicBezTo>
                    <a:pt x="4022" y="18151"/>
                    <a:pt x="6200" y="17248"/>
                    <a:pt x="7837" y="15610"/>
                  </a:cubicBezTo>
                  <a:cubicBezTo>
                    <a:pt x="9227" y="14220"/>
                    <a:pt x="10087" y="12441"/>
                    <a:pt x="10315" y="10519"/>
                  </a:cubicBezTo>
                  <a:cubicBezTo>
                    <a:pt x="10802" y="10423"/>
                    <a:pt x="11171" y="9993"/>
                    <a:pt x="11171" y="9479"/>
                  </a:cubicBezTo>
                  <a:cubicBezTo>
                    <a:pt x="11171" y="8963"/>
                    <a:pt x="10802" y="8533"/>
                    <a:pt x="10315" y="8439"/>
                  </a:cubicBezTo>
                  <a:cubicBezTo>
                    <a:pt x="10087" y="6515"/>
                    <a:pt x="9227" y="4736"/>
                    <a:pt x="7837" y="3347"/>
                  </a:cubicBezTo>
                  <a:cubicBezTo>
                    <a:pt x="6448" y="1957"/>
                    <a:pt x="4670" y="1098"/>
                    <a:pt x="2748" y="869"/>
                  </a:cubicBezTo>
                  <a:cubicBezTo>
                    <a:pt x="2658" y="376"/>
                    <a:pt x="2225" y="1"/>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9828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6"/>
          <p:cNvSpPr txBox="1">
            <a:spLocks noGrp="1"/>
          </p:cNvSpPr>
          <p:nvPr>
            <p:ph type="title"/>
          </p:nvPr>
        </p:nvSpPr>
        <p:spPr>
          <a:xfrm>
            <a:off x="-111317" y="585705"/>
            <a:ext cx="9352230" cy="681219"/>
          </a:xfrm>
          <a:prstGeom prst="rect">
            <a:avLst/>
          </a:prstGeom>
        </p:spPr>
        <p:txBody>
          <a:bodyPr spcFirstLastPara="1" wrap="square" lIns="91425" tIns="91425" rIns="91425" bIns="91425" anchor="t" anchorCtr="0">
            <a:noAutofit/>
          </a:bodyPr>
          <a:lstStyle/>
          <a:p>
            <a:r>
              <a:rPr lang="en" sz="3000"/>
              <a:t>Research Questions</a:t>
            </a:r>
          </a:p>
        </p:txBody>
      </p:sp>
      <p:sp>
        <p:nvSpPr>
          <p:cNvPr id="543" name="Google Shape;543;p16"/>
          <p:cNvSpPr txBox="1">
            <a:spLocks noGrp="1"/>
          </p:cNvSpPr>
          <p:nvPr>
            <p:ph type="body" idx="1"/>
          </p:nvPr>
        </p:nvSpPr>
        <p:spPr>
          <a:xfrm>
            <a:off x="770902" y="1891661"/>
            <a:ext cx="7582965" cy="1694245"/>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800"/>
              <a:t>How effectively can AI methods (e.g., TF-IDF, BERT, Jaccard Similarity) match resumes to job postings?</a:t>
            </a:r>
          </a:p>
          <a:p>
            <a:pPr marL="139700" lvl="0" indent="0" algn="l" rtl="0">
              <a:spcBef>
                <a:spcPts val="0"/>
              </a:spcBef>
              <a:spcAft>
                <a:spcPts val="0"/>
              </a:spcAft>
              <a:buSzPts val="1400"/>
              <a:buNone/>
            </a:pPr>
            <a:endParaRPr lang="en-US" sz="1800"/>
          </a:p>
          <a:p>
            <a:pPr marL="139700" lvl="0" indent="0" algn="l" rtl="0">
              <a:spcBef>
                <a:spcPts val="0"/>
              </a:spcBef>
              <a:spcAft>
                <a:spcPts val="0"/>
              </a:spcAft>
              <a:buSzPts val="1400"/>
              <a:buNone/>
            </a:pPr>
            <a:endParaRPr lang="en-US" sz="1800"/>
          </a:p>
          <a:p>
            <a:pPr marL="139700" lvl="0" indent="0" algn="l" rtl="0">
              <a:spcBef>
                <a:spcPts val="0"/>
              </a:spcBef>
              <a:spcAft>
                <a:spcPts val="0"/>
              </a:spcAft>
              <a:buSzPts val="1400"/>
              <a:buNone/>
            </a:pPr>
            <a:endParaRPr lang="en-US" sz="1800"/>
          </a:p>
          <a:p>
            <a:pPr marL="457200" lvl="0" indent="-317500" algn="l" rtl="0">
              <a:spcBef>
                <a:spcPts val="0"/>
              </a:spcBef>
              <a:spcAft>
                <a:spcPts val="0"/>
              </a:spcAft>
              <a:buSzPts val="1400"/>
              <a:buChar char="◆"/>
            </a:pPr>
            <a:r>
              <a:rPr lang="en-US" sz="1800"/>
              <a:t>Which approach provides the most accurate and meaningful results for automated matching?</a:t>
            </a:r>
          </a:p>
        </p:txBody>
      </p:sp>
      <p:pic>
        <p:nvPicPr>
          <p:cNvPr id="550" name="Google Shape;550;p1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a:extLst>
            <a:ext uri="{FF2B5EF4-FFF2-40B4-BE49-F238E27FC236}">
              <a16:creationId xmlns:a16="http://schemas.microsoft.com/office/drawing/2014/main" id="{15AA2816-E0A4-4C4F-B832-D1BE81BBB14C}"/>
            </a:ext>
          </a:extLst>
        </p:cNvPr>
        <p:cNvGrpSpPr/>
        <p:nvPr/>
      </p:nvGrpSpPr>
      <p:grpSpPr>
        <a:xfrm>
          <a:off x="0" y="0"/>
          <a:ext cx="0" cy="0"/>
          <a:chOff x="0" y="0"/>
          <a:chExt cx="0" cy="0"/>
        </a:xfrm>
      </p:grpSpPr>
      <p:sp>
        <p:nvSpPr>
          <p:cNvPr id="542" name="Google Shape;542;p16">
            <a:extLst>
              <a:ext uri="{FF2B5EF4-FFF2-40B4-BE49-F238E27FC236}">
                <a16:creationId xmlns:a16="http://schemas.microsoft.com/office/drawing/2014/main" id="{39DA49B6-2B35-8B4F-25A1-768021635D66}"/>
              </a:ext>
            </a:extLst>
          </p:cNvPr>
          <p:cNvSpPr txBox="1">
            <a:spLocks noGrp="1"/>
          </p:cNvSpPr>
          <p:nvPr>
            <p:ph type="title"/>
          </p:nvPr>
        </p:nvSpPr>
        <p:spPr>
          <a:xfrm>
            <a:off x="-90535" y="419450"/>
            <a:ext cx="9352230" cy="1044900"/>
          </a:xfrm>
          <a:prstGeom prst="rect">
            <a:avLst/>
          </a:prstGeom>
        </p:spPr>
        <p:txBody>
          <a:bodyPr spcFirstLastPara="1" wrap="square" lIns="91425" tIns="91425" rIns="91425" bIns="91425" anchor="t" anchorCtr="0">
            <a:noAutofit/>
          </a:bodyPr>
          <a:lstStyle/>
          <a:p>
            <a:r>
              <a:rPr lang="en" sz="3000"/>
              <a:t>Evaluation Metrics</a:t>
            </a:r>
          </a:p>
        </p:txBody>
      </p:sp>
      <p:grpSp>
        <p:nvGrpSpPr>
          <p:cNvPr id="544" name="Google Shape;544;p16">
            <a:extLst>
              <a:ext uri="{FF2B5EF4-FFF2-40B4-BE49-F238E27FC236}">
                <a16:creationId xmlns:a16="http://schemas.microsoft.com/office/drawing/2014/main" id="{A24B7E1A-4FE1-9412-89B5-2D530C5E1B28}"/>
              </a:ext>
            </a:extLst>
          </p:cNvPr>
          <p:cNvGrpSpPr/>
          <p:nvPr/>
        </p:nvGrpSpPr>
        <p:grpSpPr>
          <a:xfrm>
            <a:off x="8080575" y="1191300"/>
            <a:ext cx="76825" cy="76800"/>
            <a:chOff x="3104875" y="1099400"/>
            <a:chExt cx="76825" cy="76800"/>
          </a:xfrm>
        </p:grpSpPr>
        <p:sp>
          <p:nvSpPr>
            <p:cNvPr id="545" name="Google Shape;545;p16">
              <a:extLst>
                <a:ext uri="{FF2B5EF4-FFF2-40B4-BE49-F238E27FC236}">
                  <a16:creationId xmlns:a16="http://schemas.microsoft.com/office/drawing/2014/main" id="{2B61EEAE-3957-7788-B49F-A947504B3546}"/>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a:extLst>
                <a:ext uri="{FF2B5EF4-FFF2-40B4-BE49-F238E27FC236}">
                  <a16:creationId xmlns:a16="http://schemas.microsoft.com/office/drawing/2014/main" id="{0576C296-D680-BF9F-5585-25D9A7CC338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16">
            <a:extLst>
              <a:ext uri="{FF2B5EF4-FFF2-40B4-BE49-F238E27FC236}">
                <a16:creationId xmlns:a16="http://schemas.microsoft.com/office/drawing/2014/main" id="{D8E679BF-26C3-BECC-39F8-A568BCDB1E28}"/>
              </a:ext>
            </a:extLst>
          </p:cNvPr>
          <p:cNvGrpSpPr/>
          <p:nvPr/>
        </p:nvGrpSpPr>
        <p:grpSpPr>
          <a:xfrm>
            <a:off x="891025" y="1112200"/>
            <a:ext cx="76825" cy="76800"/>
            <a:chOff x="3104875" y="1099400"/>
            <a:chExt cx="76825" cy="76800"/>
          </a:xfrm>
        </p:grpSpPr>
        <p:sp>
          <p:nvSpPr>
            <p:cNvPr id="548" name="Google Shape;548;p16">
              <a:extLst>
                <a:ext uri="{FF2B5EF4-FFF2-40B4-BE49-F238E27FC236}">
                  <a16:creationId xmlns:a16="http://schemas.microsoft.com/office/drawing/2014/main" id="{6D867CDE-2476-EBE5-17E2-84E2D17996FA}"/>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a:extLst>
                <a:ext uri="{FF2B5EF4-FFF2-40B4-BE49-F238E27FC236}">
                  <a16:creationId xmlns:a16="http://schemas.microsoft.com/office/drawing/2014/main" id="{5DBCB366-8245-5340-E789-F3BDDF1DBB7B}"/>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Diagram 4">
            <a:extLst>
              <a:ext uri="{FF2B5EF4-FFF2-40B4-BE49-F238E27FC236}">
                <a16:creationId xmlns:a16="http://schemas.microsoft.com/office/drawing/2014/main" id="{C052521F-5B1D-0363-34F4-1DEA25DA57E3}"/>
              </a:ext>
            </a:extLst>
          </p:cNvPr>
          <p:cNvGraphicFramePr/>
          <p:nvPr>
            <p:extLst>
              <p:ext uri="{D42A27DB-BD31-4B8C-83A1-F6EECF244321}">
                <p14:modId xmlns:p14="http://schemas.microsoft.com/office/powerpoint/2010/main" val="3357850593"/>
              </p:ext>
            </p:extLst>
          </p:nvPr>
        </p:nvGraphicFramePr>
        <p:xfrm>
          <a:off x="852438" y="1154532"/>
          <a:ext cx="7441779" cy="3611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09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4"/>
          <p:cNvSpPr txBox="1">
            <a:spLocks noGrp="1"/>
          </p:cNvSpPr>
          <p:nvPr>
            <p:ph type="title"/>
          </p:nvPr>
        </p:nvSpPr>
        <p:spPr>
          <a:xfrm>
            <a:off x="718643" y="2279780"/>
            <a:ext cx="7704000" cy="576000"/>
          </a:xfrm>
          <a:prstGeom prst="rect">
            <a:avLst/>
          </a:prstGeom>
        </p:spPr>
        <p:txBody>
          <a:bodyPr spcFirstLastPara="1" wrap="square" lIns="91425" tIns="91425" rIns="91425" bIns="91425" anchor="t" anchorCtr="0">
            <a:noAutofit/>
          </a:bodyPr>
          <a:lstStyle/>
          <a:p>
            <a:r>
              <a:rPr lang="en"/>
              <a:t>Part 1 – Matching Resumes &amp; Jobs</a:t>
            </a:r>
            <a:endParaRPr lang="en-US"/>
          </a:p>
        </p:txBody>
      </p:sp>
    </p:spTree>
    <p:extLst>
      <p:ext uri="{BB962C8B-B14F-4D97-AF65-F5344CB8AC3E}">
        <p14:creationId xmlns:p14="http://schemas.microsoft.com/office/powerpoint/2010/main" val="329764224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4"/>
          <p:cNvSpPr txBox="1">
            <a:spLocks noGrp="1"/>
          </p:cNvSpPr>
          <p:nvPr>
            <p:ph type="title"/>
          </p:nvPr>
        </p:nvSpPr>
        <p:spPr>
          <a:xfrm>
            <a:off x="720000" y="519864"/>
            <a:ext cx="7704000" cy="5760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Methodology</a:t>
            </a:r>
            <a:endParaRPr lang="en-US" err="1"/>
          </a:p>
        </p:txBody>
      </p:sp>
      <p:graphicFrame>
        <p:nvGraphicFramePr>
          <p:cNvPr id="7" name="Diagram 6">
            <a:extLst>
              <a:ext uri="{FF2B5EF4-FFF2-40B4-BE49-F238E27FC236}">
                <a16:creationId xmlns:a16="http://schemas.microsoft.com/office/drawing/2014/main" id="{75EBAB73-B493-67AF-F0AF-A72341692504}"/>
              </a:ext>
            </a:extLst>
          </p:cNvPr>
          <p:cNvGraphicFramePr/>
          <p:nvPr>
            <p:extLst>
              <p:ext uri="{D42A27DB-BD31-4B8C-83A1-F6EECF244321}">
                <p14:modId xmlns:p14="http://schemas.microsoft.com/office/powerpoint/2010/main" val="3222254497"/>
              </p:ext>
            </p:extLst>
          </p:nvPr>
        </p:nvGraphicFramePr>
        <p:xfrm>
          <a:off x="727428" y="1269263"/>
          <a:ext cx="7700542" cy="30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4"/>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r>
              <a:rPr lang="en"/>
              <a:t>Methods Compared</a:t>
            </a:r>
            <a:endParaRPr lang="en-US" err="1"/>
          </a:p>
        </p:txBody>
      </p:sp>
      <p:sp>
        <p:nvSpPr>
          <p:cNvPr id="13" name="Rectangle: Rounded Corners 12">
            <a:extLst>
              <a:ext uri="{FF2B5EF4-FFF2-40B4-BE49-F238E27FC236}">
                <a16:creationId xmlns:a16="http://schemas.microsoft.com/office/drawing/2014/main" id="{DF79E6BD-5A91-1CFB-E4E3-3EE4B274D73E}"/>
              </a:ext>
            </a:extLst>
          </p:cNvPr>
          <p:cNvSpPr/>
          <p:nvPr/>
        </p:nvSpPr>
        <p:spPr>
          <a:xfrm>
            <a:off x="512232" y="1790700"/>
            <a:ext cx="1792111" cy="24955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cs typeface="Arial"/>
            </a:endParaRPr>
          </a:p>
        </p:txBody>
      </p:sp>
      <p:sp>
        <p:nvSpPr>
          <p:cNvPr id="21" name="TextBox 20">
            <a:extLst>
              <a:ext uri="{FF2B5EF4-FFF2-40B4-BE49-F238E27FC236}">
                <a16:creationId xmlns:a16="http://schemas.microsoft.com/office/drawing/2014/main" id="{1B4E090E-0A64-04C3-D1B6-6F694F7BB114}"/>
              </a:ext>
            </a:extLst>
          </p:cNvPr>
          <p:cNvSpPr txBox="1"/>
          <p:nvPr/>
        </p:nvSpPr>
        <p:spPr>
          <a:xfrm>
            <a:off x="636057" y="1951918"/>
            <a:ext cx="1543049" cy="306467"/>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Medium"/>
                <a:ea typeface="Calibri"/>
                <a:cs typeface="Arial"/>
              </a:rPr>
              <a:t>TF-IDF</a:t>
            </a:r>
            <a:endParaRPr lang="en-US" sz="1200">
              <a:latin typeface="Montserrat Medium"/>
              <a:ea typeface="Calibri"/>
              <a:cs typeface="Calibri"/>
            </a:endParaRPr>
          </a:p>
        </p:txBody>
      </p:sp>
      <p:sp>
        <p:nvSpPr>
          <p:cNvPr id="22" name="Rectangle: Rounded Corners 21">
            <a:extLst>
              <a:ext uri="{FF2B5EF4-FFF2-40B4-BE49-F238E27FC236}">
                <a16:creationId xmlns:a16="http://schemas.microsoft.com/office/drawing/2014/main" id="{299FC070-80D3-81C0-9537-64956DF5D9A0}"/>
              </a:ext>
            </a:extLst>
          </p:cNvPr>
          <p:cNvSpPr/>
          <p:nvPr/>
        </p:nvSpPr>
        <p:spPr>
          <a:xfrm>
            <a:off x="2607732" y="1790700"/>
            <a:ext cx="1792111" cy="2495549"/>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a:cs typeface="Arial"/>
            </a:endParaRPr>
          </a:p>
        </p:txBody>
      </p:sp>
      <p:sp>
        <p:nvSpPr>
          <p:cNvPr id="23" name="TextBox 22">
            <a:extLst>
              <a:ext uri="{FF2B5EF4-FFF2-40B4-BE49-F238E27FC236}">
                <a16:creationId xmlns:a16="http://schemas.microsoft.com/office/drawing/2014/main" id="{C6EC21C1-A404-A4A1-1393-5FD32CEE64D7}"/>
              </a:ext>
            </a:extLst>
          </p:cNvPr>
          <p:cNvSpPr txBox="1"/>
          <p:nvPr/>
        </p:nvSpPr>
        <p:spPr>
          <a:xfrm>
            <a:off x="2731557" y="1951918"/>
            <a:ext cx="1543049" cy="306467"/>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Medium"/>
                <a:ea typeface="Calibri"/>
                <a:cs typeface="Arial"/>
              </a:rPr>
              <a:t>BERT</a:t>
            </a:r>
            <a:endParaRPr lang="en-US" sz="1200">
              <a:latin typeface="Montserrat Medium"/>
              <a:ea typeface="Calibri"/>
              <a:cs typeface="Calibri"/>
            </a:endParaRPr>
          </a:p>
        </p:txBody>
      </p:sp>
      <p:sp>
        <p:nvSpPr>
          <p:cNvPr id="24" name="Rectangle: Rounded Corners 23">
            <a:extLst>
              <a:ext uri="{FF2B5EF4-FFF2-40B4-BE49-F238E27FC236}">
                <a16:creationId xmlns:a16="http://schemas.microsoft.com/office/drawing/2014/main" id="{5E8A7BAE-01E1-1F11-5A4F-243ECC3C18B0}"/>
              </a:ext>
            </a:extLst>
          </p:cNvPr>
          <p:cNvSpPr/>
          <p:nvPr/>
        </p:nvSpPr>
        <p:spPr>
          <a:xfrm>
            <a:off x="4710288" y="1797755"/>
            <a:ext cx="1792111" cy="24955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cs typeface="Arial"/>
            </a:endParaRPr>
          </a:p>
        </p:txBody>
      </p:sp>
      <p:sp>
        <p:nvSpPr>
          <p:cNvPr id="25" name="TextBox 24">
            <a:extLst>
              <a:ext uri="{FF2B5EF4-FFF2-40B4-BE49-F238E27FC236}">
                <a16:creationId xmlns:a16="http://schemas.microsoft.com/office/drawing/2014/main" id="{0F7E509F-D809-F291-2132-A8487D047D15}"/>
              </a:ext>
            </a:extLst>
          </p:cNvPr>
          <p:cNvSpPr txBox="1"/>
          <p:nvPr/>
        </p:nvSpPr>
        <p:spPr>
          <a:xfrm>
            <a:off x="4834113" y="1958973"/>
            <a:ext cx="1543049" cy="306467"/>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Medium"/>
                <a:ea typeface="Calibri"/>
                <a:cs typeface="Arial"/>
              </a:rPr>
              <a:t>WORD2VEC</a:t>
            </a:r>
            <a:endParaRPr lang="en-US" sz="1200">
              <a:latin typeface="Montserrat Medium"/>
              <a:ea typeface="Calibri"/>
              <a:cs typeface="Calibri"/>
            </a:endParaRPr>
          </a:p>
        </p:txBody>
      </p:sp>
      <p:sp>
        <p:nvSpPr>
          <p:cNvPr id="26" name="Rectangle: Rounded Corners 25">
            <a:extLst>
              <a:ext uri="{FF2B5EF4-FFF2-40B4-BE49-F238E27FC236}">
                <a16:creationId xmlns:a16="http://schemas.microsoft.com/office/drawing/2014/main" id="{CBDC9530-6762-6DEC-B0A7-292FCA0E85FD}"/>
              </a:ext>
            </a:extLst>
          </p:cNvPr>
          <p:cNvSpPr/>
          <p:nvPr/>
        </p:nvSpPr>
        <p:spPr>
          <a:xfrm>
            <a:off x="6812842" y="1811866"/>
            <a:ext cx="1792111" cy="24955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cs typeface="Arial"/>
            </a:endParaRPr>
          </a:p>
        </p:txBody>
      </p:sp>
      <p:sp>
        <p:nvSpPr>
          <p:cNvPr id="27" name="TextBox 26">
            <a:extLst>
              <a:ext uri="{FF2B5EF4-FFF2-40B4-BE49-F238E27FC236}">
                <a16:creationId xmlns:a16="http://schemas.microsoft.com/office/drawing/2014/main" id="{EEC0A79F-F9C7-4DB9-22BA-C41D65E369EE}"/>
              </a:ext>
            </a:extLst>
          </p:cNvPr>
          <p:cNvSpPr txBox="1"/>
          <p:nvPr/>
        </p:nvSpPr>
        <p:spPr>
          <a:xfrm>
            <a:off x="6936667" y="1966028"/>
            <a:ext cx="1543049" cy="306467"/>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Medium"/>
                <a:ea typeface="Calibri"/>
                <a:cs typeface="Arial"/>
              </a:rPr>
              <a:t>JACCARD</a:t>
            </a:r>
          </a:p>
        </p:txBody>
      </p:sp>
      <p:sp>
        <p:nvSpPr>
          <p:cNvPr id="30" name="TextBox 29">
            <a:extLst>
              <a:ext uri="{FF2B5EF4-FFF2-40B4-BE49-F238E27FC236}">
                <a16:creationId xmlns:a16="http://schemas.microsoft.com/office/drawing/2014/main" id="{14CB4524-B24C-EA0D-86DB-3939F15B3C4F}"/>
              </a:ext>
            </a:extLst>
          </p:cNvPr>
          <p:cNvSpPr txBox="1"/>
          <p:nvPr/>
        </p:nvSpPr>
        <p:spPr>
          <a:xfrm>
            <a:off x="514562" y="2463235"/>
            <a:ext cx="1786465" cy="1123712"/>
          </a:xfrm>
          <a:prstGeom prst="round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tx1"/>
                </a:solidFill>
                <a:latin typeface="Montserrat Light"/>
              </a:rPr>
              <a:t>Identifies key terms by </a:t>
            </a:r>
            <a:r>
              <a:rPr lang="en-US" sz="1200" b="1" u="sng">
                <a:solidFill>
                  <a:schemeClr val="tx1"/>
                </a:solidFill>
                <a:latin typeface="Montserrat Light"/>
              </a:rPr>
              <a:t>frequency</a:t>
            </a:r>
          </a:p>
          <a:p>
            <a:pPr algn="ctr"/>
            <a:endParaRPr lang="en-US" sz="1200" b="1">
              <a:solidFill>
                <a:schemeClr val="tx1"/>
              </a:solidFill>
              <a:latin typeface="Montserrat Light"/>
            </a:endParaRPr>
          </a:p>
          <a:p>
            <a:pPr algn="ctr"/>
            <a:r>
              <a:rPr lang="en-US" sz="1200" b="1">
                <a:solidFill>
                  <a:schemeClr val="tx1"/>
                </a:solidFill>
                <a:latin typeface="Montserrat Light"/>
              </a:rPr>
              <a:t>Assigns importance to </a:t>
            </a:r>
            <a:r>
              <a:rPr lang="en-US" sz="1200" b="1" u="sng">
                <a:solidFill>
                  <a:schemeClr val="tx1"/>
                </a:solidFill>
                <a:latin typeface="Montserrat Light"/>
              </a:rPr>
              <a:t>rare words</a:t>
            </a:r>
          </a:p>
        </p:txBody>
      </p:sp>
      <p:sp>
        <p:nvSpPr>
          <p:cNvPr id="31" name="TextBox 30">
            <a:extLst>
              <a:ext uri="{FF2B5EF4-FFF2-40B4-BE49-F238E27FC236}">
                <a16:creationId xmlns:a16="http://schemas.microsoft.com/office/drawing/2014/main" id="{AF0F2485-5B6D-EE0B-E469-93FFF3F7C272}"/>
              </a:ext>
            </a:extLst>
          </p:cNvPr>
          <p:cNvSpPr txBox="1"/>
          <p:nvPr/>
        </p:nvSpPr>
        <p:spPr>
          <a:xfrm>
            <a:off x="2597926" y="2463235"/>
            <a:ext cx="1782796" cy="1532334"/>
          </a:xfrm>
          <a:prstGeom prst="round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tx1"/>
                </a:solidFill>
                <a:latin typeface="Montserrat Light"/>
              </a:rPr>
              <a:t>Captures word meaning </a:t>
            </a:r>
            <a:r>
              <a:rPr lang="en-US" sz="1200" b="1" u="sng">
                <a:solidFill>
                  <a:schemeClr val="tx1"/>
                </a:solidFill>
                <a:latin typeface="Montserrat Light"/>
              </a:rPr>
              <a:t>contextually</a:t>
            </a:r>
          </a:p>
          <a:p>
            <a:pPr algn="ctr"/>
            <a:endParaRPr lang="en-US" sz="1200" b="1">
              <a:solidFill>
                <a:schemeClr val="tx1"/>
              </a:solidFill>
              <a:latin typeface="Montserrat Light"/>
            </a:endParaRPr>
          </a:p>
          <a:p>
            <a:pPr algn="ctr"/>
            <a:r>
              <a:rPr lang="en-US" sz="1200" b="1">
                <a:solidFill>
                  <a:schemeClr val="tx1"/>
                </a:solidFill>
                <a:latin typeface="Montserrat Light"/>
              </a:rPr>
              <a:t>Generates embeddings from text context</a:t>
            </a:r>
          </a:p>
        </p:txBody>
      </p:sp>
      <p:sp>
        <p:nvSpPr>
          <p:cNvPr id="32" name="TextBox 31">
            <a:extLst>
              <a:ext uri="{FF2B5EF4-FFF2-40B4-BE49-F238E27FC236}">
                <a16:creationId xmlns:a16="http://schemas.microsoft.com/office/drawing/2014/main" id="{44BDCA0D-9D8C-BD5E-EDD3-6632A7A9007E}"/>
              </a:ext>
            </a:extLst>
          </p:cNvPr>
          <p:cNvSpPr txBox="1"/>
          <p:nvPr/>
        </p:nvSpPr>
        <p:spPr>
          <a:xfrm>
            <a:off x="4719955" y="2463235"/>
            <a:ext cx="1787030" cy="1328023"/>
          </a:xfrm>
          <a:prstGeom prst="round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tx1"/>
                </a:solidFill>
                <a:latin typeface="Montserrat Light"/>
              </a:rPr>
              <a:t>Represents words as</a:t>
            </a:r>
            <a:r>
              <a:rPr lang="en-US" sz="1200" b="1" i="1">
                <a:solidFill>
                  <a:schemeClr val="tx1"/>
                </a:solidFill>
                <a:latin typeface="Montserrat Light"/>
              </a:rPr>
              <a:t> </a:t>
            </a:r>
            <a:r>
              <a:rPr lang="en-US" sz="1200" b="1" u="sng">
                <a:solidFill>
                  <a:schemeClr val="tx1"/>
                </a:solidFill>
                <a:latin typeface="Montserrat Light"/>
              </a:rPr>
              <a:t>dense vectors</a:t>
            </a:r>
          </a:p>
          <a:p>
            <a:pPr algn="ctr"/>
            <a:endParaRPr lang="en-US" sz="1200" b="1">
              <a:solidFill>
                <a:schemeClr val="tx1"/>
              </a:solidFill>
              <a:latin typeface="Montserrat Light"/>
            </a:endParaRPr>
          </a:p>
          <a:p>
            <a:pPr algn="ctr"/>
            <a:r>
              <a:rPr lang="en-US" sz="1200" b="1">
                <a:solidFill>
                  <a:schemeClr val="tx1"/>
                </a:solidFill>
                <a:latin typeface="Montserrat Light"/>
              </a:rPr>
              <a:t>Preserves </a:t>
            </a:r>
            <a:r>
              <a:rPr lang="en-US" sz="1200" b="1" u="sng">
                <a:solidFill>
                  <a:schemeClr val="tx1"/>
                </a:solidFill>
                <a:latin typeface="Montserrat Light"/>
              </a:rPr>
              <a:t>semantic relationships</a:t>
            </a:r>
            <a:r>
              <a:rPr lang="en-US" sz="1200" b="1">
                <a:solidFill>
                  <a:schemeClr val="tx1"/>
                </a:solidFill>
                <a:latin typeface="Montserrat Light"/>
              </a:rPr>
              <a:t> in space</a:t>
            </a:r>
          </a:p>
        </p:txBody>
      </p:sp>
      <p:sp>
        <p:nvSpPr>
          <p:cNvPr id="33" name="TextBox 32">
            <a:extLst>
              <a:ext uri="{FF2B5EF4-FFF2-40B4-BE49-F238E27FC236}">
                <a16:creationId xmlns:a16="http://schemas.microsoft.com/office/drawing/2014/main" id="{AE5A97C6-1CEE-0E28-B56D-EB45A27DB427}"/>
              </a:ext>
            </a:extLst>
          </p:cNvPr>
          <p:cNvSpPr txBox="1"/>
          <p:nvPr/>
        </p:nvSpPr>
        <p:spPr>
          <a:xfrm>
            <a:off x="6816583" y="2463235"/>
            <a:ext cx="1793522" cy="1328023"/>
          </a:xfrm>
          <a:prstGeom prst="round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tx1"/>
                </a:solidFill>
                <a:latin typeface="Montserrat Light"/>
              </a:rPr>
              <a:t>Measures </a:t>
            </a:r>
            <a:r>
              <a:rPr lang="en-US" sz="1200" b="1" u="sng">
                <a:solidFill>
                  <a:schemeClr val="tx1"/>
                </a:solidFill>
                <a:latin typeface="Montserrat Light"/>
              </a:rPr>
              <a:t>overlap</a:t>
            </a:r>
            <a:r>
              <a:rPr lang="en-US" sz="1200" b="1">
                <a:solidFill>
                  <a:schemeClr val="tx1"/>
                </a:solidFill>
                <a:latin typeface="Montserrat Light"/>
              </a:rPr>
              <a:t> between token sets</a:t>
            </a:r>
          </a:p>
          <a:p>
            <a:pPr algn="ctr"/>
            <a:endParaRPr lang="en-US" sz="1200" b="1">
              <a:solidFill>
                <a:schemeClr val="tx1"/>
              </a:solidFill>
              <a:latin typeface="Montserrat Light"/>
            </a:endParaRPr>
          </a:p>
          <a:p>
            <a:pPr algn="ctr"/>
            <a:r>
              <a:rPr lang="en-US" sz="1200" b="1">
                <a:solidFill>
                  <a:schemeClr val="tx1"/>
                </a:solidFill>
                <a:latin typeface="Montserrat Light"/>
              </a:rPr>
              <a:t>Compares </a:t>
            </a:r>
            <a:r>
              <a:rPr lang="en-US" sz="1200" b="1" u="sng">
                <a:solidFill>
                  <a:schemeClr val="tx1"/>
                </a:solidFill>
                <a:latin typeface="Montserrat Light"/>
              </a:rPr>
              <a:t>intersection and union</a:t>
            </a:r>
            <a:r>
              <a:rPr lang="en-US" sz="1200" b="1">
                <a:solidFill>
                  <a:schemeClr val="tx1"/>
                </a:solidFill>
                <a:latin typeface="Montserrat Light"/>
              </a:rPr>
              <a:t> values</a:t>
            </a:r>
          </a:p>
        </p:txBody>
      </p:sp>
    </p:spTree>
    <p:extLst>
      <p:ext uri="{BB962C8B-B14F-4D97-AF65-F5344CB8AC3E}">
        <p14:creationId xmlns:p14="http://schemas.microsoft.com/office/powerpoint/2010/main" val="28389841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4"/>
          <p:cNvSpPr txBox="1">
            <a:spLocks noGrp="1"/>
          </p:cNvSpPr>
          <p:nvPr>
            <p:ph type="title"/>
          </p:nvPr>
        </p:nvSpPr>
        <p:spPr>
          <a:xfrm>
            <a:off x="722029" y="2279780"/>
            <a:ext cx="7704000" cy="576000"/>
          </a:xfrm>
          <a:prstGeom prst="rect">
            <a:avLst/>
          </a:prstGeom>
        </p:spPr>
        <p:txBody>
          <a:bodyPr spcFirstLastPara="1" wrap="square" lIns="91425" tIns="91425" rIns="91425" bIns="91425" anchor="t" anchorCtr="0">
            <a:noAutofit/>
          </a:bodyPr>
          <a:lstStyle/>
          <a:p>
            <a:r>
              <a:rPr lang="en"/>
              <a:t>Validation of Methods</a:t>
            </a:r>
            <a:endParaRPr lang="en-US"/>
          </a:p>
        </p:txBody>
      </p:sp>
    </p:spTree>
    <p:extLst>
      <p:ext uri="{BB962C8B-B14F-4D97-AF65-F5344CB8AC3E}">
        <p14:creationId xmlns:p14="http://schemas.microsoft.com/office/powerpoint/2010/main" val="15721233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Artificial Intelligence (AI) Technology Project Proposal Infographics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25</Notes>
  <HiddenSlides>0</HiddenSlide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Artificial Intelligence (AI) Technology Project Proposal Infographics by Slidesgo</vt:lpstr>
      <vt:lpstr>Slidesgo Final Pages</vt:lpstr>
      <vt:lpstr>ARTIFICIAL INTELLIGENCE (AI) Job Matching</vt:lpstr>
      <vt:lpstr>Background</vt:lpstr>
      <vt:lpstr>Datasets</vt:lpstr>
      <vt:lpstr>Research Questions</vt:lpstr>
      <vt:lpstr>Evaluation Metrics</vt:lpstr>
      <vt:lpstr>Part 1 – Matching Resumes &amp; Jobs</vt:lpstr>
      <vt:lpstr>Methodology</vt:lpstr>
      <vt:lpstr>Methods Compared</vt:lpstr>
      <vt:lpstr>Validation of Methods</vt:lpstr>
      <vt:lpstr>TF-IDF </vt:lpstr>
      <vt:lpstr>BERT</vt:lpstr>
      <vt:lpstr>Word2Vec</vt:lpstr>
      <vt:lpstr>Jaccard</vt:lpstr>
      <vt:lpstr>Part 2 - Chatbot Web Application</vt:lpstr>
      <vt:lpstr>Career Advisor Chatbot with NLP</vt:lpstr>
      <vt:lpstr>Chat Bot Interface</vt:lpstr>
      <vt:lpstr>Chat Bot Demo</vt:lpstr>
      <vt:lpstr>Risks </vt:lpstr>
      <vt:lpstr>Mitigating Risks / Fall Backs </vt:lpstr>
      <vt:lpstr>Literature</vt:lpstr>
      <vt:lpstr>Existing Research </vt:lpstr>
      <vt:lpstr>Conclusion</vt:lpstr>
      <vt:lpstr>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11</cp:revision>
  <dcterms:modified xsi:type="dcterms:W3CDTF">2024-12-12T19:46:52Z</dcterms:modified>
</cp:coreProperties>
</file>